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8"/>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8" r:id="rId23"/>
    <p:sldId id="269" r:id="rId24"/>
    <p:sldId id="270" r:id="rId25"/>
    <p:sldId id="271" r:id="rId26"/>
    <p:sldId id="359" r:id="rId27"/>
    <p:sldId id="274" r:id="rId28"/>
    <p:sldId id="275" r:id="rId29"/>
    <p:sldId id="276" r:id="rId30"/>
    <p:sldId id="277" r:id="rId31"/>
    <p:sldId id="278" r:id="rId32"/>
    <p:sldId id="317" r:id="rId33"/>
    <p:sldId id="331" r:id="rId34"/>
    <p:sldId id="318" r:id="rId35"/>
    <p:sldId id="319" r:id="rId36"/>
    <p:sldId id="321" r:id="rId37"/>
    <p:sldId id="320" r:id="rId38"/>
    <p:sldId id="324" r:id="rId39"/>
    <p:sldId id="325" r:id="rId40"/>
    <p:sldId id="326" r:id="rId41"/>
    <p:sldId id="327" r:id="rId42"/>
    <p:sldId id="328" r:id="rId43"/>
    <p:sldId id="329" r:id="rId44"/>
    <p:sldId id="279" r:id="rId45"/>
    <p:sldId id="330" r:id="rId46"/>
    <p:sldId id="287" r:id="rId47"/>
    <p:sldId id="288" r:id="rId48"/>
    <p:sldId id="289" r:id="rId49"/>
    <p:sldId id="290" r:id="rId50"/>
    <p:sldId id="291" r:id="rId51"/>
    <p:sldId id="292" r:id="rId52"/>
    <p:sldId id="293" r:id="rId53"/>
    <p:sldId id="297" r:id="rId54"/>
    <p:sldId id="353" r:id="rId55"/>
    <p:sldId id="340" r:id="rId56"/>
    <p:sldId id="294" r:id="rId57"/>
    <p:sldId id="295" r:id="rId58"/>
    <p:sldId id="296" r:id="rId59"/>
    <p:sldId id="300" r:id="rId60"/>
    <p:sldId id="341" r:id="rId61"/>
    <p:sldId id="342" r:id="rId62"/>
    <p:sldId id="343" r:id="rId63"/>
    <p:sldId id="301" r:id="rId64"/>
    <p:sldId id="333" r:id="rId65"/>
    <p:sldId id="302" r:id="rId66"/>
    <p:sldId id="339" r:id="rId67"/>
    <p:sldId id="338" r:id="rId68"/>
    <p:sldId id="334" r:id="rId69"/>
    <p:sldId id="335" r:id="rId70"/>
    <p:sldId id="303" r:id="rId71"/>
    <p:sldId id="332" r:id="rId72"/>
    <p:sldId id="304" r:id="rId73"/>
    <p:sldId id="305" r:id="rId74"/>
    <p:sldId id="336" r:id="rId75"/>
    <p:sldId id="306" r:id="rId76"/>
    <p:sldId id="307" r:id="rId77"/>
    <p:sldId id="308" r:id="rId78"/>
    <p:sldId id="344" r:id="rId79"/>
    <p:sldId id="345" r:id="rId80"/>
    <p:sldId id="346" r:id="rId81"/>
    <p:sldId id="347" r:id="rId82"/>
    <p:sldId id="348" r:id="rId83"/>
    <p:sldId id="357" r:id="rId84"/>
    <p:sldId id="349" r:id="rId85"/>
    <p:sldId id="350" r:id="rId86"/>
    <p:sldId id="310" r:id="rId8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6/22/2024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50</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54</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79</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6/22/2024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6/22/2024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One of the way to guarantee real time system behavior is to make system as simple as possible, if the problem can be solved with hardware alone don’t complicate it with MCU e.g. Bread Toaster.</a:t>
            </a:r>
          </a:p>
          <a:p>
            <a:r>
              <a:rPr lang="en-US"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If the functionality of the device is single-purposed, there are many cases where a full-blown RTOS can simply get in the way—so don't use 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4031873"/>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OS, each thread will happily wait for</a:t>
            </a:r>
          </a:p>
          <a:p>
            <a:pPr algn="l"/>
            <a:r>
              <a:rPr lang="en-US" sz="1600" b="0" i="0" u="none" strike="noStrike" baseline="0" dirty="0">
                <a:latin typeface="Arial" panose="020B0604020202020204" pitchFamily="34" charset="0"/>
                <a:cs typeface="Arial" panose="020B0604020202020204" pitchFamily="34" charset="0"/>
              </a:rPr>
              <a:t>the mutex to become available indefinitely before moving on to access the shared data. </a:t>
            </a:r>
            <a:r>
              <a:rPr lang="en-US" sz="1600" b="1" i="0" u="none" strike="noStrike" baseline="0" dirty="0">
                <a:latin typeface="Arial" panose="020B0604020202020204" pitchFamily="34" charset="0"/>
                <a:cs typeface="Arial" panose="020B0604020202020204" pitchFamily="34" charset="0"/>
              </a:rPr>
              <a:t>This</a:t>
            </a:r>
          </a:p>
          <a:p>
            <a:pPr algn="l"/>
            <a:r>
              <a:rPr lang="en-US" sz="1600" b="1" i="0" u="none" strike="noStrike" baseline="0" dirty="0">
                <a:latin typeface="Arial" panose="020B0604020202020204" pitchFamily="34" charset="0"/>
                <a:cs typeface="Arial" panose="020B0604020202020204" pitchFamily="34" charset="0"/>
              </a:rPr>
              <a:t>is where </a:t>
            </a:r>
            <a:r>
              <a:rPr lang="en-US" sz="1600" b="1" i="0" u="none" strike="noStrike" baseline="0" dirty="0" err="1">
                <a:latin typeface="Arial" panose="020B0604020202020204" pitchFamily="34" charset="0"/>
                <a:cs typeface="Arial" panose="020B0604020202020204" pitchFamily="34" charset="0"/>
              </a:rPr>
              <a:t>RTOSes</a:t>
            </a:r>
            <a:r>
              <a:rPr lang="en-US" sz="1600" b="1" i="0" u="none" strike="noStrike" baseline="0" dirty="0">
                <a:latin typeface="Arial" panose="020B0604020202020204" pitchFamily="34" charset="0"/>
                <a:cs typeface="Arial" panose="020B0604020202020204" pitchFamily="34" charset="0"/>
              </a:rPr>
              <a:t> diverge from general-purpose OSes.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a:t>
            </a:r>
          </a:p>
          <a:p>
            <a:pPr algn="l"/>
            <a:r>
              <a:rPr lang="en-US" sz="1600" b="1" i="0" u="none" strike="noStrike" baseline="0" dirty="0">
                <a:solidFill>
                  <a:srgbClr val="FF0000"/>
                </a:solidFill>
                <a:latin typeface="Arial" panose="020B0604020202020204" pitchFamily="34" charset="0"/>
                <a:cs typeface="Arial" panose="020B0604020202020204" pitchFamily="34" charset="0"/>
              </a:rPr>
              <a:t>are time-bound. Instead of waiting for the mutex indefinitely, an RTOS allows a maximum</a:t>
            </a:r>
          </a:p>
          <a:p>
            <a:pPr algn="l"/>
            <a:r>
              <a:rPr lang="en-US" sz="1600" b="1" i="0" u="none" strike="noStrike" baseline="0" dirty="0">
                <a:solidFill>
                  <a:srgbClr val="FF0000"/>
                </a:solidFill>
                <a:latin typeface="Arial" panose="020B0604020202020204" pitchFamily="34" charset="0"/>
                <a:cs typeface="Arial" panose="020B0604020202020204" pitchFamily="34" charset="0"/>
              </a:rPr>
              <a:t>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a:t>
            </a:r>
          </a:p>
          <a:p>
            <a:pPr algn="l"/>
            <a:r>
              <a:rPr lang="en-US" sz="1600" b="0" i="0" u="none" strike="noStrike" baseline="0" dirty="0">
                <a:latin typeface="Arial" panose="020B0604020202020204" pitchFamily="34" charset="0"/>
                <a:cs typeface="Arial" panose="020B0604020202020204" pitchFamily="34" charset="0"/>
              </a:rPr>
              <a:t>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3: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not deal with ‘virtual’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466305"/>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3" name="object 3"/>
          <p:cNvSpPr txBox="1"/>
          <p:nvPr/>
        </p:nvSpPr>
        <p:spPr>
          <a:xfrm>
            <a:off x="152400" y="1958400"/>
            <a:ext cx="8757961" cy="3920689"/>
          </a:xfrm>
          <a:prstGeom prst="rect">
            <a:avLst/>
          </a:prstGeom>
        </p:spPr>
        <p:txBody>
          <a:bodyPr vert="horz" wrap="square" lIns="0" tIns="43815" rIns="0" bIns="0" rtlCol="0">
            <a:spAutoFit/>
          </a:bodyPr>
          <a:lstStyle/>
          <a:p>
            <a:pPr marL="327017" marR="5080" indent="-314952" algn="just">
              <a:lnSpc>
                <a:spcPct val="93600"/>
              </a:lnSpc>
              <a:spcBef>
                <a:spcPts val="345"/>
              </a:spcBef>
              <a:buClr>
                <a:srgbClr val="976705"/>
              </a:buClr>
              <a:buChar char="•"/>
              <a:tabLst>
                <a:tab pos="327017" algn="l"/>
              </a:tabLst>
            </a:pPr>
            <a:r>
              <a:rPr sz="3100" spc="55" dirty="0">
                <a:solidFill>
                  <a:srgbClr val="072F07"/>
                </a:solidFill>
                <a:latin typeface="Arial" panose="020B0604020202020204" pitchFamily="34" charset="0"/>
                <a:cs typeface="Arial" panose="020B0604020202020204" pitchFamily="34" charset="0"/>
              </a:rPr>
              <a:t>An</a:t>
            </a:r>
            <a:r>
              <a:rPr sz="3100" spc="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application</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consists</a:t>
            </a:r>
            <a:r>
              <a:rPr sz="3100" spc="25" dirty="0">
                <a:solidFill>
                  <a:srgbClr val="072F07"/>
                </a:solidFill>
                <a:latin typeface="Arial" panose="020B0604020202020204" pitchFamily="34" charset="0"/>
                <a:cs typeface="Arial" panose="020B0604020202020204" pitchFamily="34" charset="0"/>
              </a:rPr>
              <a:t>  </a:t>
            </a:r>
            <a:r>
              <a:rPr sz="3100" spc="75" dirty="0">
                <a:solidFill>
                  <a:srgbClr val="072F07"/>
                </a:solidFill>
                <a:latin typeface="Arial" panose="020B0604020202020204" pitchFamily="34" charset="0"/>
                <a:cs typeface="Arial" panose="020B0604020202020204" pitchFamily="34" charset="0"/>
              </a:rPr>
              <a:t>of</a:t>
            </a:r>
            <a:r>
              <a:rPr sz="3100" spc="720" dirty="0">
                <a:solidFill>
                  <a:srgbClr val="072F07"/>
                </a:solidFill>
                <a:latin typeface="Arial" panose="020B0604020202020204" pitchFamily="34" charset="0"/>
                <a:cs typeface="Arial" panose="020B0604020202020204" pitchFamily="34" charset="0"/>
              </a:rPr>
              <a:t> </a:t>
            </a:r>
            <a:r>
              <a:rPr sz="3100" spc="80" dirty="0">
                <a:solidFill>
                  <a:srgbClr val="072F07"/>
                </a:solidFill>
                <a:latin typeface="Arial" panose="020B0604020202020204" pitchFamily="34" charset="0"/>
                <a:cs typeface="Arial" panose="020B0604020202020204" pitchFamily="34" charset="0"/>
              </a:rPr>
              <a:t>a</a:t>
            </a:r>
            <a:r>
              <a:rPr sz="3100" spc="7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infinite</a:t>
            </a:r>
            <a:r>
              <a:rPr sz="3100" spc="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loop,</a:t>
            </a:r>
            <a:r>
              <a:rPr sz="3100" spc="2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that </a:t>
            </a:r>
            <a:r>
              <a:rPr sz="3100" dirty="0">
                <a:solidFill>
                  <a:srgbClr val="072F07"/>
                </a:solidFill>
                <a:latin typeface="Arial" panose="020B0604020202020204" pitchFamily="34" charset="0"/>
                <a:cs typeface="Arial" panose="020B0604020202020204" pitchFamily="34" charset="0"/>
              </a:rPr>
              <a:t>calls</a:t>
            </a:r>
            <a:r>
              <a:rPr sz="3100" spc="169" dirty="0">
                <a:solidFill>
                  <a:srgbClr val="072F07"/>
                </a:solidFill>
                <a:latin typeface="Arial" panose="020B0604020202020204" pitchFamily="34" charset="0"/>
                <a:cs typeface="Arial" panose="020B0604020202020204" pitchFamily="34" charset="0"/>
              </a:rPr>
              <a:t> </a:t>
            </a:r>
            <a:r>
              <a:rPr lang="en-US" sz="3100" spc="169"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odules</a:t>
            </a:r>
            <a:r>
              <a:rPr sz="3100" spc="560"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(or</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functions)</a:t>
            </a:r>
            <a:r>
              <a:rPr sz="3100" spc="585"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to</a:t>
            </a:r>
            <a:r>
              <a:rPr sz="3100" spc="4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perfor</a:t>
            </a:r>
            <a:r>
              <a:rPr lang="en-US" sz="3100" dirty="0">
                <a:solidFill>
                  <a:srgbClr val="072F07"/>
                </a:solidFill>
                <a:latin typeface="Arial" panose="020B0604020202020204" pitchFamily="34" charset="0"/>
                <a:cs typeface="Arial" panose="020B0604020202020204" pitchFamily="34" charset="0"/>
              </a:rPr>
              <a:t>m</a:t>
            </a:r>
            <a:r>
              <a:rPr sz="3100" spc="484"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desired </a:t>
            </a:r>
            <a:r>
              <a:rPr sz="3100" dirty="0">
                <a:solidFill>
                  <a:srgbClr val="072F07"/>
                </a:solidFill>
                <a:latin typeface="Arial" panose="020B0604020202020204" pitchFamily="34" charset="0"/>
                <a:cs typeface="Arial" panose="020B0604020202020204" pitchFamily="34" charset="0"/>
              </a:rPr>
              <a:t>operation.</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These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are</a:t>
            </a:r>
            <a:r>
              <a:rPr sz="3100" spc="1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215" dirty="0">
                <a:solidFill>
                  <a:srgbClr val="072F07"/>
                </a:solidFill>
                <a:latin typeface="Arial" panose="020B0604020202020204" pitchFamily="34" charset="0"/>
                <a:cs typeface="Arial" panose="020B0604020202020204" pitchFamily="34" charset="0"/>
              </a:rPr>
              <a:t> </a:t>
            </a:r>
            <a:r>
              <a:rPr sz="3100" spc="60" dirty="0">
                <a:solidFill>
                  <a:srgbClr val="072F07"/>
                </a:solidFill>
                <a:latin typeface="Arial" panose="020B0604020202020204" pitchFamily="34" charset="0"/>
                <a:cs typeface="Arial" panose="020B0604020202020204" pitchFamily="34" charset="0"/>
              </a:rPr>
              <a:t>as</a:t>
            </a:r>
            <a:r>
              <a:rPr sz="3100" spc="10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Background.</a:t>
            </a:r>
            <a:endParaRPr sz="3100" dirty="0">
              <a:latin typeface="Arial" panose="020B0604020202020204" pitchFamily="34" charset="0"/>
              <a:cs typeface="Arial" panose="020B0604020202020204" pitchFamily="34" charset="0"/>
            </a:endParaRPr>
          </a:p>
          <a:p>
            <a:pPr marL="328922" indent="-316223" algn="just">
              <a:spcBef>
                <a:spcPts val="540"/>
              </a:spcBef>
              <a:buClr>
                <a:srgbClr val="976705"/>
              </a:buClr>
              <a:buChar char="•"/>
              <a:tabLst>
                <a:tab pos="328922" algn="l"/>
              </a:tabLst>
            </a:pPr>
            <a:r>
              <a:rPr sz="3100" dirty="0">
                <a:solidFill>
                  <a:srgbClr val="072F07"/>
                </a:solidFill>
                <a:latin typeface="Arial" panose="020B0604020202020204" pitchFamily="34" charset="0"/>
                <a:cs typeface="Arial" panose="020B0604020202020204" pitchFamily="34" charset="0"/>
              </a:rPr>
              <a:t>Background</a:t>
            </a:r>
            <a:r>
              <a:rPr sz="3100" spc="4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165" dirty="0">
                <a:solidFill>
                  <a:srgbClr val="072F07"/>
                </a:solidFill>
                <a:latin typeface="Arial" panose="020B0604020202020204" pitchFamily="34" charset="0"/>
                <a:cs typeface="Arial" panose="020B0604020202020204" pitchFamily="34" charset="0"/>
              </a:rPr>
              <a:t> </a:t>
            </a:r>
            <a:r>
              <a:rPr sz="3100" spc="40" dirty="0">
                <a:solidFill>
                  <a:srgbClr val="072F07"/>
                </a:solidFill>
                <a:latin typeface="Arial" panose="020B0604020202020204" pitchFamily="34" charset="0"/>
                <a:cs typeface="Arial" panose="020B0604020202020204" pitchFamily="34" charset="0"/>
              </a:rPr>
              <a:t>Level.</a:t>
            </a:r>
            <a:endParaRPr sz="3100" dirty="0">
              <a:latin typeface="Arial" panose="020B0604020202020204" pitchFamily="34" charset="0"/>
              <a:cs typeface="Arial" panose="020B0604020202020204" pitchFamily="34" charset="0"/>
            </a:endParaRPr>
          </a:p>
          <a:p>
            <a:pPr marL="327017" marR="5080" indent="-314317" algn="just">
              <a:lnSpc>
                <a:spcPts val="3471"/>
              </a:lnSpc>
              <a:spcBef>
                <a:spcPts val="825"/>
              </a:spcBef>
              <a:buClr>
                <a:srgbClr val="976705"/>
              </a:buClr>
              <a:buFont typeface="Times New Roman"/>
              <a:buChar char="•"/>
              <a:tabLst>
                <a:tab pos="327017" algn="l"/>
              </a:tabLst>
            </a:pPr>
            <a:r>
              <a:rPr sz="3000" b="1" dirty="0">
                <a:solidFill>
                  <a:srgbClr val="072F07"/>
                </a:solidFill>
                <a:latin typeface="Arial" panose="020B0604020202020204" pitchFamily="34" charset="0"/>
                <a:cs typeface="Arial" panose="020B0604020202020204" pitchFamily="34" charset="0"/>
              </a:rPr>
              <a:t>ISR'</a:t>
            </a:r>
            <a:r>
              <a:rPr sz="3100" dirty="0">
                <a:solidFill>
                  <a:srgbClr val="072F07"/>
                </a:solidFill>
                <a:latin typeface="Arial" panose="020B0604020202020204" pitchFamily="34" charset="0"/>
                <a:cs typeface="Arial" panose="020B0604020202020204" pitchFamily="34" charset="0"/>
              </a:rPr>
              <a:t>s</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handle</a:t>
            </a:r>
            <a:r>
              <a:rPr sz="3100" spc="2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asynchronous</a:t>
            </a:r>
            <a:r>
              <a:rPr sz="3100" spc="3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events.</a:t>
            </a:r>
            <a:r>
              <a:rPr sz="3100" spc="28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These</a:t>
            </a:r>
            <a:r>
              <a:rPr sz="3100" spc="24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are </a:t>
            </a:r>
            <a:r>
              <a:rPr sz="3100" dirty="0">
                <a:solidFill>
                  <a:srgbClr val="072F07"/>
                </a:solidFill>
                <a:latin typeface="Arial" panose="020B0604020202020204" pitchFamily="34" charset="0"/>
                <a:cs typeface="Arial" panose="020B0604020202020204" pitchFamily="34" charset="0"/>
              </a:rPr>
              <a:t>called</a:t>
            </a:r>
            <a:r>
              <a:rPr sz="3100" spc="135" dirty="0">
                <a:solidFill>
                  <a:srgbClr val="072F07"/>
                </a:solidFill>
                <a:latin typeface="Arial" panose="020B0604020202020204" pitchFamily="34" charset="0"/>
                <a:cs typeface="Arial" panose="020B0604020202020204" pitchFamily="34" charset="0"/>
              </a:rPr>
              <a:t> </a:t>
            </a:r>
            <a:r>
              <a:rPr sz="3100" spc="60" dirty="0">
                <a:solidFill>
                  <a:srgbClr val="072F07"/>
                </a:solidFill>
                <a:latin typeface="Arial" panose="020B0604020202020204" pitchFamily="34" charset="0"/>
                <a:cs typeface="Arial" panose="020B0604020202020204" pitchFamily="34" charset="0"/>
              </a:rPr>
              <a:t>as</a:t>
            </a:r>
            <a:r>
              <a:rPr sz="3100" spc="8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Foreground.</a:t>
            </a:r>
            <a:endParaRPr sz="3100" dirty="0">
              <a:latin typeface="Arial" panose="020B0604020202020204" pitchFamily="34" charset="0"/>
              <a:cs typeface="Arial" panose="020B0604020202020204" pitchFamily="34" charset="0"/>
            </a:endParaRPr>
          </a:p>
          <a:p>
            <a:pPr marL="329557" indent="-316857" algn="just">
              <a:spcBef>
                <a:spcPts val="535"/>
              </a:spcBef>
              <a:buClr>
                <a:srgbClr val="976705"/>
              </a:buClr>
              <a:buChar char="•"/>
              <a:tabLst>
                <a:tab pos="329557" algn="l"/>
              </a:tabLst>
            </a:pPr>
            <a:r>
              <a:rPr sz="3100" dirty="0">
                <a:solidFill>
                  <a:srgbClr val="072F07"/>
                </a:solidFill>
                <a:latin typeface="Arial" panose="020B0604020202020204" pitchFamily="34" charset="0"/>
                <a:cs typeface="Arial" panose="020B0604020202020204" pitchFamily="34" charset="0"/>
              </a:rPr>
              <a:t>Foreground</a:t>
            </a:r>
            <a:r>
              <a:rPr sz="3100" spc="40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91"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also</a:t>
            </a:r>
            <a:r>
              <a:rPr sz="3100" spc="1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2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Interrupt</a:t>
            </a:r>
            <a:r>
              <a:rPr sz="3100" spc="285" dirty="0">
                <a:solidFill>
                  <a:srgbClr val="072F07"/>
                </a:solidFill>
                <a:latin typeface="Arial" panose="020B0604020202020204" pitchFamily="34" charset="0"/>
                <a:cs typeface="Arial" panose="020B0604020202020204" pitchFamily="34" charset="0"/>
              </a:rPr>
              <a:t> </a:t>
            </a:r>
            <a:r>
              <a:rPr sz="3100" spc="40" dirty="0">
                <a:solidFill>
                  <a:srgbClr val="072F07"/>
                </a:solidFill>
                <a:latin typeface="Arial" panose="020B0604020202020204" pitchFamily="34" charset="0"/>
                <a:cs typeface="Arial" panose="020B0604020202020204" pitchFamily="34" charset="0"/>
              </a:rPr>
              <a:t>Level.</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3" name="object 3"/>
          <p:cNvSpPr txBox="1"/>
          <p:nvPr/>
        </p:nvSpPr>
        <p:spPr>
          <a:xfrm>
            <a:off x="548109" y="1971135"/>
            <a:ext cx="8357235" cy="3355277"/>
          </a:xfrm>
          <a:prstGeom prst="rect">
            <a:avLst/>
          </a:prstGeom>
        </p:spPr>
        <p:txBody>
          <a:bodyPr vert="horz" wrap="square" lIns="0" tIns="27940" rIns="0" bIns="0" rtlCol="0">
            <a:spAutoFit/>
          </a:bodyPr>
          <a:lstStyle/>
          <a:p>
            <a:pPr marL="325747" marR="5080" indent="-313683" algn="just">
              <a:lnSpc>
                <a:spcPct val="96800"/>
              </a:lnSpc>
              <a:spcBef>
                <a:spcPts val="220"/>
              </a:spcBef>
              <a:buClr>
                <a:srgbClr val="976705"/>
              </a:buClr>
              <a:buChar char="•"/>
              <a:tabLst>
                <a:tab pos="325747" algn="l"/>
              </a:tabLst>
            </a:pPr>
            <a:r>
              <a:rPr sz="3000" dirty="0">
                <a:solidFill>
                  <a:srgbClr val="072F05"/>
                </a:solidFill>
                <a:latin typeface="Arial" panose="020B0604020202020204" pitchFamily="34" charset="0"/>
                <a:cs typeface="Arial" panose="020B0604020202020204" pitchFamily="34" charset="0"/>
              </a:rPr>
              <a:t>Critical</a:t>
            </a:r>
            <a:r>
              <a:rPr sz="3000" spc="355"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operations</a:t>
            </a:r>
            <a:r>
              <a:rPr sz="3000" spc="385"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have</a:t>
            </a:r>
            <a:r>
              <a:rPr sz="3000" spc="271"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to</a:t>
            </a:r>
            <a:r>
              <a:rPr sz="3000" spc="305" dirty="0">
                <a:solidFill>
                  <a:srgbClr val="072F05"/>
                </a:solidFill>
                <a:latin typeface="Arial" panose="020B0604020202020204" pitchFamily="34" charset="0"/>
                <a:cs typeface="Arial" panose="020B0604020202020204" pitchFamily="34" charset="0"/>
              </a:rPr>
              <a:t>  </a:t>
            </a:r>
            <a:r>
              <a:rPr sz="3000" spc="51" dirty="0">
                <a:solidFill>
                  <a:srgbClr val="072F05"/>
                </a:solidFill>
                <a:latin typeface="Arial" panose="020B0604020202020204" pitchFamily="34" charset="0"/>
                <a:cs typeface="Arial" panose="020B0604020202020204" pitchFamily="34" charset="0"/>
              </a:rPr>
              <a:t>be</a:t>
            </a:r>
            <a:r>
              <a:rPr sz="3000" spc="289"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perfor</a:t>
            </a:r>
            <a:r>
              <a:rPr lang="en-US" sz="3000"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ed</a:t>
            </a:r>
            <a:r>
              <a:rPr sz="3000" spc="440" dirty="0">
                <a:solidFill>
                  <a:srgbClr val="072F05"/>
                </a:solidFill>
                <a:latin typeface="Arial" panose="020B0604020202020204" pitchFamily="34" charset="0"/>
                <a:cs typeface="Arial" panose="020B0604020202020204" pitchFamily="34" charset="0"/>
              </a:rPr>
              <a:t>  </a:t>
            </a:r>
            <a:r>
              <a:rPr sz="3000" spc="-25" dirty="0">
                <a:solidFill>
                  <a:srgbClr val="072F05"/>
                </a:solidFill>
                <a:latin typeface="Arial" panose="020B0604020202020204" pitchFamily="34" charset="0"/>
                <a:cs typeface="Arial" panose="020B0604020202020204" pitchFamily="34" charset="0"/>
              </a:rPr>
              <a:t>by </a:t>
            </a:r>
            <a:r>
              <a:rPr sz="2900" b="1" spc="85" dirty="0">
                <a:solidFill>
                  <a:srgbClr val="072F05"/>
                </a:solidFill>
                <a:latin typeface="Arial" panose="020B0604020202020204" pitchFamily="34" charset="0"/>
                <a:cs typeface="Arial" panose="020B0604020202020204" pitchFamily="34" charset="0"/>
              </a:rPr>
              <a:t>ISR'</a:t>
            </a:r>
            <a:r>
              <a:rPr sz="3000" spc="85" dirty="0">
                <a:solidFill>
                  <a:srgbClr val="072F05"/>
                </a:solidFill>
                <a:latin typeface="Arial" panose="020B0604020202020204" pitchFamily="34" charset="0"/>
                <a:cs typeface="Arial" panose="020B0604020202020204" pitchFamily="34" charset="0"/>
              </a:rPr>
              <a:t>s</a:t>
            </a:r>
            <a:r>
              <a:rPr sz="3000" spc="671"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to</a:t>
            </a:r>
            <a:r>
              <a:rPr sz="3000" spc="629"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ensure</a:t>
            </a:r>
            <a:r>
              <a:rPr sz="3000" spc="665" dirty="0">
                <a:solidFill>
                  <a:srgbClr val="072F05"/>
                </a:solidFill>
                <a:latin typeface="Arial" panose="020B0604020202020204" pitchFamily="34" charset="0"/>
                <a:cs typeface="Arial" panose="020B0604020202020204" pitchFamily="34" charset="0"/>
              </a:rPr>
              <a:t> </a:t>
            </a:r>
            <a:r>
              <a:rPr sz="3000" spc="75" dirty="0">
                <a:solidFill>
                  <a:srgbClr val="072F05"/>
                </a:solidFill>
                <a:latin typeface="Arial" panose="020B0604020202020204" pitchFamily="34" charset="0"/>
                <a:cs typeface="Arial" panose="020B0604020202020204" pitchFamily="34" charset="0"/>
              </a:rPr>
              <a:t>that</a:t>
            </a:r>
            <a:r>
              <a:rPr sz="3000" spc="640" dirty="0">
                <a:solidFill>
                  <a:srgbClr val="072F05"/>
                </a:solidFill>
                <a:latin typeface="Arial" panose="020B0604020202020204" pitchFamily="34" charset="0"/>
                <a:cs typeface="Arial" panose="020B0604020202020204" pitchFamily="34" charset="0"/>
              </a:rPr>
              <a:t> </a:t>
            </a:r>
            <a:r>
              <a:rPr sz="3000" spc="60" dirty="0">
                <a:solidFill>
                  <a:srgbClr val="072F05"/>
                </a:solidFill>
                <a:latin typeface="Arial" panose="020B0604020202020204" pitchFamily="34" charset="0"/>
                <a:cs typeface="Arial" panose="020B0604020202020204" pitchFamily="34" charset="0"/>
              </a:rPr>
              <a:t>they</a:t>
            </a:r>
            <a:r>
              <a:rPr sz="3000" spc="711"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are</a:t>
            </a:r>
            <a:r>
              <a:rPr sz="3000" spc="645" dirty="0">
                <a:solidFill>
                  <a:srgbClr val="072F05"/>
                </a:solidFill>
                <a:latin typeface="Arial" panose="020B0604020202020204" pitchFamily="34" charset="0"/>
                <a:cs typeface="Arial" panose="020B0604020202020204" pitchFamily="34" charset="0"/>
              </a:rPr>
              <a:t> </a:t>
            </a:r>
            <a:r>
              <a:rPr sz="3000" spc="51" dirty="0">
                <a:solidFill>
                  <a:srgbClr val="072F05"/>
                </a:solidFill>
                <a:latin typeface="Arial" panose="020B0604020202020204" pitchFamily="34" charset="0"/>
                <a:cs typeface="Arial" panose="020B0604020202020204" pitchFamily="34" charset="0"/>
              </a:rPr>
              <a:t>dealt</a:t>
            </a:r>
            <a:r>
              <a:rPr sz="3000" spc="695"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in</a:t>
            </a:r>
            <a:r>
              <a:rPr sz="3000" spc="575"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a</a:t>
            </a:r>
            <a:r>
              <a:rPr sz="3000" spc="595" dirty="0">
                <a:solidFill>
                  <a:srgbClr val="072F05"/>
                </a:solidFill>
                <a:latin typeface="Arial" panose="020B0604020202020204" pitchFamily="34" charset="0"/>
                <a:cs typeface="Arial" panose="020B0604020202020204" pitchFamily="34" charset="0"/>
              </a:rPr>
              <a:t> </a:t>
            </a:r>
            <a:r>
              <a:rPr sz="3000" spc="-11" dirty="0">
                <a:solidFill>
                  <a:srgbClr val="072F05"/>
                </a:solidFill>
                <a:latin typeface="Arial" panose="020B0604020202020204" pitchFamily="34" charset="0"/>
                <a:cs typeface="Arial" panose="020B0604020202020204" pitchFamily="34" charset="0"/>
              </a:rPr>
              <a:t>ti</a:t>
            </a:r>
            <a:r>
              <a:rPr lang="en-US" sz="3000" spc="-11" dirty="0">
                <a:solidFill>
                  <a:srgbClr val="072F05"/>
                </a:solidFill>
                <a:latin typeface="Arial" panose="020B0604020202020204" pitchFamily="34" charset="0"/>
                <a:cs typeface="Arial" panose="020B0604020202020204" pitchFamily="34" charset="0"/>
              </a:rPr>
              <a:t>m</a:t>
            </a:r>
            <a:r>
              <a:rPr sz="3000" spc="-11" dirty="0">
                <a:solidFill>
                  <a:srgbClr val="072F05"/>
                </a:solidFill>
                <a:latin typeface="Arial" panose="020B0604020202020204" pitchFamily="34" charset="0"/>
                <a:cs typeface="Arial" panose="020B0604020202020204" pitchFamily="34" charset="0"/>
              </a:rPr>
              <a:t>ely </a:t>
            </a:r>
            <a:r>
              <a:rPr sz="3000" spc="60" dirty="0">
                <a:solidFill>
                  <a:srgbClr val="072F05"/>
                </a:solidFill>
                <a:latin typeface="Arial" panose="020B0604020202020204" pitchFamily="34" charset="0"/>
                <a:cs typeface="Arial" panose="020B0604020202020204" pitchFamily="34" charset="0"/>
              </a:rPr>
              <a:t>fashion.</a:t>
            </a:r>
            <a:endParaRPr sz="3000" dirty="0">
              <a:latin typeface="Arial" panose="020B0604020202020204" pitchFamily="34" charset="0"/>
              <a:cs typeface="Arial" panose="020B0604020202020204" pitchFamily="34" charset="0"/>
            </a:endParaRPr>
          </a:p>
          <a:p>
            <a:pPr marL="325747" marR="5080" indent="-313683" algn="just">
              <a:lnSpc>
                <a:spcPct val="95800"/>
              </a:lnSpc>
              <a:spcBef>
                <a:spcPts val="811"/>
              </a:spcBef>
              <a:buClr>
                <a:srgbClr val="976705"/>
              </a:buClr>
              <a:buChar char="•"/>
              <a:tabLst>
                <a:tab pos="331462" algn="l"/>
              </a:tabLst>
            </a:pPr>
            <a:r>
              <a:rPr sz="3000" dirty="0">
                <a:solidFill>
                  <a:srgbClr val="072F05"/>
                </a:solidFill>
                <a:latin typeface="Arial" panose="020B0604020202020204" pitchFamily="34" charset="0"/>
                <a:cs typeface="Arial" panose="020B0604020202020204" pitchFamily="34" charset="0"/>
              </a:rPr>
              <a:t>Infor</a:t>
            </a:r>
            <a:r>
              <a:rPr lang="en-US" sz="3000"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ation</a:t>
            </a:r>
            <a:r>
              <a:rPr sz="3000" spc="415"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for</a:t>
            </a:r>
            <a:r>
              <a:rPr sz="3000" spc="260"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a</a:t>
            </a:r>
            <a:r>
              <a:rPr sz="3000" spc="251" dirty="0">
                <a:solidFill>
                  <a:srgbClr val="072F05"/>
                </a:solidFill>
                <a:latin typeface="Arial" panose="020B0604020202020204" pitchFamily="34" charset="0"/>
                <a:cs typeface="Arial" panose="020B0604020202020204" pitchFamily="34" charset="0"/>
              </a:rPr>
              <a:t> </a:t>
            </a:r>
            <a:r>
              <a:rPr sz="3000" spc="160" dirty="0">
                <a:solidFill>
                  <a:srgbClr val="072F05"/>
                </a:solidFill>
                <a:latin typeface="Arial" panose="020B0604020202020204" pitchFamily="34" charset="0"/>
                <a:cs typeface="Arial" panose="020B0604020202020204" pitchFamily="34" charset="0"/>
              </a:rPr>
              <a:t>BG</a:t>
            </a:r>
            <a:r>
              <a:rPr sz="3000" spc="-95" dirty="0">
                <a:solidFill>
                  <a:srgbClr val="072F05"/>
                </a:solidFill>
                <a:latin typeface="Arial" panose="020B0604020202020204" pitchFamily="34" charset="0"/>
                <a:cs typeface="Arial" panose="020B0604020202020204" pitchFamily="34" charset="0"/>
              </a:rPr>
              <a:t> </a:t>
            </a:r>
            <a:r>
              <a:rPr lang="en-US" sz="3000" spc="-95"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odule</a:t>
            </a:r>
            <a:r>
              <a:rPr sz="3000" spc="75" dirty="0">
                <a:solidFill>
                  <a:srgbClr val="072F05"/>
                </a:solidFill>
                <a:latin typeface="Arial" panose="020B0604020202020204" pitchFamily="34" charset="0"/>
                <a:cs typeface="Arial" panose="020B0604020202020204" pitchFamily="34" charset="0"/>
              </a:rPr>
              <a:t> </a:t>
            </a:r>
            <a:r>
              <a:rPr lang="en-US" sz="3000" spc="75"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ade</a:t>
            </a:r>
            <a:r>
              <a:rPr sz="3000" spc="360"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available</a:t>
            </a:r>
            <a:r>
              <a:rPr sz="3000" spc="435" dirty="0">
                <a:solidFill>
                  <a:srgbClr val="072F05"/>
                </a:solidFill>
                <a:latin typeface="Arial" panose="020B0604020202020204" pitchFamily="34" charset="0"/>
                <a:cs typeface="Arial" panose="020B0604020202020204" pitchFamily="34" charset="0"/>
              </a:rPr>
              <a:t> </a:t>
            </a:r>
            <a:r>
              <a:rPr sz="3000" spc="-25" dirty="0">
                <a:solidFill>
                  <a:srgbClr val="072F05"/>
                </a:solidFill>
                <a:latin typeface="Arial" panose="020B0604020202020204" pitchFamily="34" charset="0"/>
                <a:cs typeface="Arial" panose="020B0604020202020204" pitchFamily="34" charset="0"/>
              </a:rPr>
              <a:t>by 	</a:t>
            </a:r>
            <a:r>
              <a:rPr sz="3000" spc="85" dirty="0">
                <a:solidFill>
                  <a:srgbClr val="072F05"/>
                </a:solidFill>
                <a:latin typeface="Arial" panose="020B0604020202020204" pitchFamily="34" charset="0"/>
                <a:cs typeface="Arial" panose="020B0604020202020204" pitchFamily="34" charset="0"/>
              </a:rPr>
              <a:t>an</a:t>
            </a:r>
            <a:r>
              <a:rPr sz="3000" spc="51" dirty="0">
                <a:solidFill>
                  <a:srgbClr val="072F05"/>
                </a:solidFill>
                <a:latin typeface="Arial" panose="020B0604020202020204" pitchFamily="34" charset="0"/>
                <a:cs typeface="Arial" panose="020B0604020202020204" pitchFamily="34" charset="0"/>
              </a:rPr>
              <a:t>  </a:t>
            </a:r>
            <a:r>
              <a:rPr sz="3000" spc="105" dirty="0">
                <a:solidFill>
                  <a:srgbClr val="072F05"/>
                </a:solidFill>
                <a:latin typeface="Arial" panose="020B0604020202020204" pitchFamily="34" charset="0"/>
                <a:cs typeface="Arial" panose="020B0604020202020204" pitchFamily="34" charset="0"/>
              </a:rPr>
              <a:t>ISR</a:t>
            </a:r>
            <a:r>
              <a:rPr sz="3000" spc="80"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is</a:t>
            </a:r>
            <a:r>
              <a:rPr sz="3000" spc="60" dirty="0">
                <a:solidFill>
                  <a:srgbClr val="072F05"/>
                </a:solidFill>
                <a:latin typeface="Arial" panose="020B0604020202020204" pitchFamily="34" charset="0"/>
                <a:cs typeface="Arial" panose="020B0604020202020204" pitchFamily="34" charset="0"/>
              </a:rPr>
              <a:t>  </a:t>
            </a:r>
            <a:r>
              <a:rPr sz="3000" spc="95" dirty="0">
                <a:solidFill>
                  <a:srgbClr val="072F05"/>
                </a:solidFill>
                <a:latin typeface="Arial" panose="020B0604020202020204" pitchFamily="34" charset="0"/>
                <a:cs typeface="Arial" panose="020B0604020202020204" pitchFamily="34" charset="0"/>
              </a:rPr>
              <a:t>not</a:t>
            </a:r>
            <a:r>
              <a:rPr sz="3000" spc="75" dirty="0">
                <a:solidFill>
                  <a:srgbClr val="072F05"/>
                </a:solidFill>
                <a:latin typeface="Arial" panose="020B0604020202020204" pitchFamily="34" charset="0"/>
                <a:cs typeface="Arial" panose="020B0604020202020204" pitchFamily="34" charset="0"/>
              </a:rPr>
              <a:t>  </a:t>
            </a:r>
            <a:r>
              <a:rPr sz="3000" spc="65" dirty="0">
                <a:solidFill>
                  <a:srgbClr val="072F05"/>
                </a:solidFill>
                <a:latin typeface="Arial" panose="020B0604020202020204" pitchFamily="34" charset="0"/>
                <a:cs typeface="Arial" panose="020B0604020202020204" pitchFamily="34" charset="0"/>
              </a:rPr>
              <a:t>processed</a:t>
            </a:r>
            <a:r>
              <a:rPr sz="3000" spc="180"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until</a:t>
            </a:r>
            <a:r>
              <a:rPr sz="3000" spc="80"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the</a:t>
            </a:r>
            <a:r>
              <a:rPr sz="3000" spc="100" dirty="0">
                <a:solidFill>
                  <a:srgbClr val="072F05"/>
                </a:solidFill>
                <a:latin typeface="Arial" panose="020B0604020202020204" pitchFamily="34" charset="0"/>
                <a:cs typeface="Arial" panose="020B0604020202020204" pitchFamily="34" charset="0"/>
              </a:rPr>
              <a:t>  </a:t>
            </a:r>
            <a:r>
              <a:rPr sz="3000" spc="60" dirty="0">
                <a:solidFill>
                  <a:srgbClr val="072F05"/>
                </a:solidFill>
                <a:latin typeface="Arial" panose="020B0604020202020204" pitchFamily="34" charset="0"/>
                <a:cs typeface="Arial" panose="020B0604020202020204" pitchFamily="34" charset="0"/>
              </a:rPr>
              <a:t>background 	</a:t>
            </a:r>
            <a:r>
              <a:rPr sz="3000" spc="65" dirty="0">
                <a:solidFill>
                  <a:srgbClr val="072F05"/>
                </a:solidFill>
                <a:latin typeface="Arial" panose="020B0604020202020204" pitchFamily="34" charset="0"/>
                <a:cs typeface="Arial" panose="020B0604020202020204" pitchFamily="34" charset="0"/>
              </a:rPr>
              <a:t>routine</a:t>
            </a:r>
            <a:r>
              <a:rPr sz="3000" spc="165"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gets</a:t>
            </a:r>
            <a:r>
              <a:rPr sz="3000" spc="195"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its</a:t>
            </a:r>
            <a:r>
              <a:rPr sz="3000" spc="40"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turn</a:t>
            </a:r>
            <a:r>
              <a:rPr sz="3000" spc="131"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to</a:t>
            </a:r>
            <a:r>
              <a:rPr sz="3000" spc="31" dirty="0">
                <a:solidFill>
                  <a:srgbClr val="072F05"/>
                </a:solidFill>
                <a:latin typeface="Arial" panose="020B0604020202020204" pitchFamily="34" charset="0"/>
                <a:cs typeface="Arial" panose="020B0604020202020204" pitchFamily="34" charset="0"/>
              </a:rPr>
              <a:t> </a:t>
            </a:r>
            <a:r>
              <a:rPr sz="3000" spc="51" dirty="0">
                <a:solidFill>
                  <a:srgbClr val="072F05"/>
                </a:solidFill>
                <a:latin typeface="Arial" panose="020B0604020202020204" pitchFamily="34" charset="0"/>
                <a:cs typeface="Arial" panose="020B0604020202020204" pitchFamily="34" charset="0"/>
              </a:rPr>
              <a:t>execute.</a:t>
            </a:r>
            <a:endParaRPr sz="3000" dirty="0">
              <a:latin typeface="Arial" panose="020B0604020202020204" pitchFamily="34" charset="0"/>
              <a:cs typeface="Arial" panose="020B0604020202020204" pitchFamily="34" charset="0"/>
            </a:endParaRPr>
          </a:p>
          <a:p>
            <a:pPr marL="328922" indent="-316223" algn="just">
              <a:spcBef>
                <a:spcPts val="660"/>
              </a:spcBef>
              <a:buClr>
                <a:srgbClr val="976705"/>
              </a:buClr>
              <a:buChar char="•"/>
              <a:tabLst>
                <a:tab pos="328922" algn="l"/>
              </a:tabLst>
            </a:pPr>
            <a:r>
              <a:rPr sz="3000" spc="75" dirty="0">
                <a:solidFill>
                  <a:srgbClr val="072F05"/>
                </a:solidFill>
                <a:latin typeface="Arial" panose="020B0604020202020204" pitchFamily="34" charset="0"/>
                <a:cs typeface="Arial" panose="020B0604020202020204" pitchFamily="34" charset="0"/>
              </a:rPr>
              <a:t>This</a:t>
            </a:r>
            <a:r>
              <a:rPr sz="3000" spc="105"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called</a:t>
            </a:r>
            <a:r>
              <a:rPr sz="3000" spc="175" dirty="0">
                <a:solidFill>
                  <a:srgbClr val="072F05"/>
                </a:solidFill>
                <a:latin typeface="Arial" panose="020B0604020202020204" pitchFamily="34" charset="0"/>
                <a:cs typeface="Arial" panose="020B0604020202020204" pitchFamily="34" charset="0"/>
              </a:rPr>
              <a:t> </a:t>
            </a:r>
            <a:r>
              <a:rPr sz="3000" spc="95" dirty="0">
                <a:solidFill>
                  <a:srgbClr val="072F05"/>
                </a:solidFill>
                <a:latin typeface="Arial" panose="020B0604020202020204" pitchFamily="34" charset="0"/>
                <a:cs typeface="Arial" panose="020B0604020202020204" pitchFamily="34" charset="0"/>
              </a:rPr>
              <a:t>as </a:t>
            </a:r>
            <a:r>
              <a:rPr sz="3000" spc="71" dirty="0">
                <a:solidFill>
                  <a:srgbClr val="072F05"/>
                </a:solidFill>
                <a:latin typeface="Arial" panose="020B0604020202020204" pitchFamily="34" charset="0"/>
                <a:cs typeface="Arial" panose="020B0604020202020204" pitchFamily="34" charset="0"/>
              </a:rPr>
              <a:t>task</a:t>
            </a:r>
            <a:r>
              <a:rPr sz="3000" spc="204"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level</a:t>
            </a:r>
            <a:r>
              <a:rPr sz="3000" spc="215" dirty="0">
                <a:solidFill>
                  <a:srgbClr val="072F05"/>
                </a:solidFill>
                <a:latin typeface="Arial" panose="020B0604020202020204" pitchFamily="34" charset="0"/>
                <a:cs typeface="Arial" panose="020B0604020202020204" pitchFamily="34" charset="0"/>
              </a:rPr>
              <a:t> </a:t>
            </a:r>
            <a:r>
              <a:rPr sz="3000" spc="65" dirty="0">
                <a:solidFill>
                  <a:srgbClr val="072F05"/>
                </a:solidFill>
                <a:latin typeface="Arial" panose="020B0604020202020204" pitchFamily="34" charset="0"/>
                <a:cs typeface="Arial" panose="020B0604020202020204" pitchFamily="34" charset="0"/>
              </a:rPr>
              <a:t>response.</a:t>
            </a:r>
            <a:endParaRPr sz="3000" dirty="0">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3" name="object 3"/>
          <p:cNvSpPr txBox="1"/>
          <p:nvPr/>
        </p:nvSpPr>
        <p:spPr>
          <a:xfrm>
            <a:off x="474111" y="1862131"/>
            <a:ext cx="7912100" cy="3541354"/>
          </a:xfrm>
          <a:prstGeom prst="rect">
            <a:avLst/>
          </a:prstGeom>
        </p:spPr>
        <p:txBody>
          <a:bodyPr vert="horz" wrap="square" lIns="0" tIns="15240" rIns="0" bIns="0" rtlCol="0">
            <a:spAutoFit/>
          </a:bodyPr>
          <a:lstStyle/>
          <a:p>
            <a:pPr marL="326383" marR="5080" indent="-314317" algn="just">
              <a:lnSpc>
                <a:spcPts val="3860"/>
              </a:lnSpc>
              <a:spcBef>
                <a:spcPts val="120"/>
              </a:spcBef>
              <a:buChar char="•"/>
              <a:tabLst>
                <a:tab pos="326383" algn="l"/>
                <a:tab pos="328286" algn="l"/>
              </a:tabLst>
            </a:pPr>
            <a:r>
              <a:rPr sz="3100" dirty="0">
                <a:solidFill>
                  <a:srgbClr val="956605"/>
                </a:solidFill>
                <a:latin typeface="Times New Roman"/>
                <a:cs typeface="Times New Roman"/>
              </a:rPr>
              <a:t>	</a:t>
            </a:r>
            <a:r>
              <a:rPr sz="3100" dirty="0">
                <a:solidFill>
                  <a:srgbClr val="052F05"/>
                </a:solidFill>
                <a:latin typeface="Arial" panose="020B0604020202020204" pitchFamily="34" charset="0"/>
                <a:cs typeface="Arial" panose="020B0604020202020204" pitchFamily="34" charset="0"/>
              </a:rPr>
              <a:t>The</a:t>
            </a:r>
            <a:r>
              <a:rPr sz="3100" spc="42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worst</a:t>
            </a:r>
            <a:r>
              <a:rPr sz="3100" spc="47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case</a:t>
            </a:r>
            <a:r>
              <a:rPr sz="3100" spc="409"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task</a:t>
            </a:r>
            <a:r>
              <a:rPr sz="3100" spc="47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level</a:t>
            </a:r>
            <a:r>
              <a:rPr sz="3100" spc="4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response</a:t>
            </a:r>
            <a:r>
              <a:rPr sz="3100" spc="475" dirty="0">
                <a:solidFill>
                  <a:srgbClr val="052F05"/>
                </a:solidFill>
                <a:latin typeface="Arial" panose="020B0604020202020204" pitchFamily="34" charset="0"/>
                <a:cs typeface="Arial" panose="020B0604020202020204" pitchFamily="34" charset="0"/>
              </a:rPr>
              <a:t>  </a:t>
            </a:r>
            <a:r>
              <a:rPr sz="3100" spc="-11" dirty="0">
                <a:solidFill>
                  <a:srgbClr val="052F05"/>
                </a:solidFill>
                <a:latin typeface="Arial" panose="020B0604020202020204" pitchFamily="34" charset="0"/>
                <a:cs typeface="Arial" panose="020B0604020202020204" pitchFamily="34" charset="0"/>
              </a:rPr>
              <a:t>titne </a:t>
            </a:r>
            <a:r>
              <a:rPr sz="3100" dirty="0">
                <a:solidFill>
                  <a:srgbClr val="052F05"/>
                </a:solidFill>
                <a:latin typeface="Arial" panose="020B0604020202020204" pitchFamily="34" charset="0"/>
                <a:cs typeface="Arial" panose="020B0604020202020204" pitchFamily="34" charset="0"/>
              </a:rPr>
              <a:t>depends</a:t>
            </a:r>
            <a:r>
              <a:rPr sz="3100" spc="51" dirty="0">
                <a:solidFill>
                  <a:srgbClr val="052F05"/>
                </a:solidFill>
                <a:latin typeface="Arial" panose="020B0604020202020204" pitchFamily="34" charset="0"/>
                <a:cs typeface="Arial" panose="020B0604020202020204" pitchFamily="34" charset="0"/>
              </a:rPr>
              <a:t>  </a:t>
            </a:r>
            <a:r>
              <a:rPr sz="3100" spc="60" dirty="0">
                <a:solidFill>
                  <a:srgbClr val="052F05"/>
                </a:solidFill>
                <a:latin typeface="Arial" panose="020B0604020202020204" pitchFamily="34" charset="0"/>
                <a:cs typeface="Arial" panose="020B0604020202020204" pitchFamily="34" charset="0"/>
              </a:rPr>
              <a:t>on</a:t>
            </a:r>
            <a:r>
              <a:rPr sz="3100" spc="76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how</a:t>
            </a:r>
            <a:r>
              <a:rPr sz="3100" spc="2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long</a:t>
            </a:r>
            <a:r>
              <a:rPr sz="3100" spc="735"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the</a:t>
            </a:r>
            <a:r>
              <a:rPr sz="3100" spc="691" dirty="0">
                <a:solidFill>
                  <a:srgbClr val="052F05"/>
                </a:solidFill>
                <a:latin typeface="Arial" panose="020B0604020202020204" pitchFamily="34" charset="0"/>
                <a:cs typeface="Arial" panose="020B0604020202020204" pitchFamily="34" charset="0"/>
              </a:rPr>
              <a:t> </a:t>
            </a:r>
            <a:r>
              <a:rPr sz="3100" spc="60" dirty="0">
                <a:solidFill>
                  <a:srgbClr val="052F05"/>
                </a:solidFill>
                <a:latin typeface="Arial" panose="020B0604020202020204" pitchFamily="34" charset="0"/>
                <a:cs typeface="Arial" panose="020B0604020202020204" pitchFamily="34" charset="0"/>
              </a:rPr>
              <a:t>BG</a:t>
            </a:r>
            <a:r>
              <a:rPr sz="3100" spc="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loop</a:t>
            </a:r>
            <a:r>
              <a:rPr sz="3100" spc="73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takes</a:t>
            </a:r>
            <a:r>
              <a:rPr sz="3100" spc="755"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to </a:t>
            </a:r>
            <a:r>
              <a:rPr sz="3100" spc="-11" dirty="0">
                <a:solidFill>
                  <a:srgbClr val="052F05"/>
                </a:solidFill>
                <a:latin typeface="Arial" panose="020B0604020202020204" pitchFamily="34" charset="0"/>
                <a:cs typeface="Arial" panose="020B0604020202020204" pitchFamily="34" charset="0"/>
              </a:rPr>
              <a:t>execute.</a:t>
            </a:r>
            <a:endParaRPr sz="3100" dirty="0">
              <a:latin typeface="Arial" panose="020B0604020202020204" pitchFamily="34" charset="0"/>
              <a:cs typeface="Arial" panose="020B0604020202020204" pitchFamily="34" charset="0"/>
            </a:endParaRPr>
          </a:p>
          <a:p>
            <a:pPr marL="323207" marR="12700" indent="-311143" algn="just">
              <a:lnSpc>
                <a:spcPct val="103499"/>
              </a:lnSpc>
              <a:spcBef>
                <a:spcPts val="655"/>
              </a:spcBef>
              <a:buChar char="•"/>
              <a:tabLst>
                <a:tab pos="323207" algn="l"/>
                <a:tab pos="324477" algn="l"/>
              </a:tabLst>
            </a:pPr>
            <a:r>
              <a:rPr sz="3100" dirty="0">
                <a:solidFill>
                  <a:srgbClr val="9566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Because</a:t>
            </a:r>
            <a:r>
              <a:rPr sz="3100" spc="585"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the</a:t>
            </a:r>
            <a:r>
              <a:rPr sz="3100" spc="43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execution</a:t>
            </a:r>
            <a:r>
              <a:rPr sz="3100" spc="64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titne</a:t>
            </a:r>
            <a:r>
              <a:rPr sz="3100" spc="551"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of</a:t>
            </a:r>
            <a:r>
              <a:rPr sz="3100" spc="391"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a</a:t>
            </a:r>
            <a:r>
              <a:rPr sz="3100" spc="39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typical</a:t>
            </a:r>
            <a:r>
              <a:rPr sz="3100" spc="525" dirty="0">
                <a:solidFill>
                  <a:srgbClr val="052F05"/>
                </a:solidFill>
                <a:latin typeface="Arial" panose="020B0604020202020204" pitchFamily="34" charset="0"/>
                <a:cs typeface="Arial" panose="020B0604020202020204" pitchFamily="34" charset="0"/>
              </a:rPr>
              <a:t> </a:t>
            </a:r>
            <a:r>
              <a:rPr sz="3100" spc="31" dirty="0">
                <a:solidFill>
                  <a:srgbClr val="052F05"/>
                </a:solidFill>
                <a:latin typeface="Arial" panose="020B0604020202020204" pitchFamily="34" charset="0"/>
                <a:cs typeface="Arial" panose="020B0604020202020204" pitchFamily="34" charset="0"/>
              </a:rPr>
              <a:t>code </a:t>
            </a:r>
            <a:r>
              <a:rPr sz="3100" dirty="0">
                <a:solidFill>
                  <a:srgbClr val="052F05"/>
                </a:solidFill>
                <a:latin typeface="Arial" panose="020B0604020202020204" pitchFamily="34" charset="0"/>
                <a:cs typeface="Arial" panose="020B0604020202020204" pitchFamily="34" charset="0"/>
              </a:rPr>
              <a:t>is</a:t>
            </a:r>
            <a:r>
              <a:rPr sz="3100" spc="409"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no</a:t>
            </a:r>
            <a:r>
              <a:rPr sz="3100" spc="47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constant,</a:t>
            </a:r>
            <a:r>
              <a:rPr sz="3100" spc="62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the</a:t>
            </a:r>
            <a:r>
              <a:rPr sz="3100" spc="43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titne</a:t>
            </a:r>
            <a:r>
              <a:rPr sz="3100" spc="43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for</a:t>
            </a:r>
            <a:r>
              <a:rPr sz="3100" spc="39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successive</a:t>
            </a:r>
            <a:r>
              <a:rPr sz="3100" spc="745" dirty="0">
                <a:solidFill>
                  <a:srgbClr val="052F05"/>
                </a:solidFill>
                <a:latin typeface="Arial" panose="020B0604020202020204" pitchFamily="34" charset="0"/>
                <a:cs typeface="Arial" panose="020B0604020202020204" pitchFamily="34" charset="0"/>
              </a:rPr>
              <a:t> </a:t>
            </a:r>
            <a:r>
              <a:rPr sz="3100" spc="-11" dirty="0">
                <a:solidFill>
                  <a:srgbClr val="052F05"/>
                </a:solidFill>
                <a:latin typeface="Arial" panose="020B0604020202020204" pitchFamily="34" charset="0"/>
                <a:cs typeface="Arial" panose="020B0604020202020204" pitchFamily="34" charset="0"/>
              </a:rPr>
              <a:t>passes </a:t>
            </a:r>
            <a:r>
              <a:rPr sz="3100" dirty="0">
                <a:solidFill>
                  <a:srgbClr val="052F05"/>
                </a:solidFill>
                <a:latin typeface="Arial" panose="020B0604020202020204" pitchFamily="34" charset="0"/>
                <a:cs typeface="Arial" panose="020B0604020202020204" pitchFamily="34" charset="0"/>
              </a:rPr>
              <a:t>through</a:t>
            </a:r>
            <a:r>
              <a:rPr sz="3100" spc="66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a</a:t>
            </a:r>
            <a:r>
              <a:rPr sz="3100" spc="64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portion</a:t>
            </a:r>
            <a:r>
              <a:rPr sz="3100" spc="67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of</a:t>
            </a:r>
            <a:r>
              <a:rPr sz="3100" spc="535" dirty="0">
                <a:solidFill>
                  <a:srgbClr val="052F05"/>
                </a:solidFill>
                <a:latin typeface="Arial" panose="020B0604020202020204" pitchFamily="34" charset="0"/>
                <a:cs typeface="Arial" panose="020B0604020202020204" pitchFamily="34" charset="0"/>
              </a:rPr>
              <a:t>  </a:t>
            </a:r>
            <a:r>
              <a:rPr sz="3100" spc="71" dirty="0">
                <a:solidFill>
                  <a:srgbClr val="052F05"/>
                </a:solidFill>
                <a:latin typeface="Arial" panose="020B0604020202020204" pitchFamily="34" charset="0"/>
                <a:cs typeface="Arial" panose="020B0604020202020204" pitchFamily="34" charset="0"/>
              </a:rPr>
              <a:t>the</a:t>
            </a:r>
            <a:r>
              <a:rPr sz="3100" spc="57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loop</a:t>
            </a:r>
            <a:r>
              <a:rPr sz="3100" spc="58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is</a:t>
            </a:r>
            <a:r>
              <a:rPr sz="3100" spc="58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non­ </a:t>
            </a:r>
            <a:r>
              <a:rPr sz="3100" spc="-11" dirty="0">
                <a:solidFill>
                  <a:srgbClr val="052F05"/>
                </a:solidFill>
                <a:latin typeface="Arial" panose="020B0604020202020204" pitchFamily="34" charset="0"/>
                <a:cs typeface="Arial" panose="020B0604020202020204" pitchFamily="34" charset="0"/>
              </a:rPr>
              <a:t>detertninistic.</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2327" y="6124888"/>
            <a:ext cx="1557588" cy="513429"/>
          </a:xfrm>
          <a:prstGeom prst="rect">
            <a:avLst/>
          </a:prstGeom>
        </p:spPr>
      </p:pic>
      <p:pic>
        <p:nvPicPr>
          <p:cNvPr id="3" name="object 3"/>
          <p:cNvPicPr/>
          <p:nvPr/>
        </p:nvPicPr>
        <p:blipFill>
          <a:blip r:embed="rId3" cstate="print"/>
          <a:stretch>
            <a:fillRect/>
          </a:stretch>
        </p:blipFill>
        <p:spPr>
          <a:xfrm>
            <a:off x="5680618" y="5969026"/>
            <a:ext cx="714659" cy="412577"/>
          </a:xfrm>
          <a:prstGeom prst="rect">
            <a:avLst/>
          </a:prstGeom>
        </p:spPr>
      </p:pic>
      <p:sp>
        <p:nvSpPr>
          <p:cNvPr id="4" name="object 4"/>
          <p:cNvSpPr/>
          <p:nvPr/>
        </p:nvSpPr>
        <p:spPr>
          <a:xfrm>
            <a:off x="1241491" y="4094090"/>
            <a:ext cx="0" cy="2360931"/>
          </a:xfrm>
          <a:custGeom>
            <a:avLst/>
            <a:gdLst/>
            <a:ahLst/>
            <a:cxnLst/>
            <a:rect l="l" t="t" r="r" b="b"/>
            <a:pathLst>
              <a:path h="2360929">
                <a:moveTo>
                  <a:pt x="0" y="2360859"/>
                </a:moveTo>
                <a:lnTo>
                  <a:pt x="0" y="0"/>
                </a:lnTo>
              </a:path>
            </a:pathLst>
          </a:custGeom>
          <a:ln w="9162">
            <a:solidFill>
              <a:srgbClr val="000000"/>
            </a:solidFill>
          </a:ln>
        </p:spPr>
        <p:txBody>
          <a:bodyPr wrap="square" lIns="0" tIns="0" rIns="0" bIns="0" rtlCol="0"/>
          <a:lstStyle/>
          <a:p>
            <a:endParaRPr/>
          </a:p>
        </p:txBody>
      </p:sp>
      <p:sp>
        <p:nvSpPr>
          <p:cNvPr id="5" name="object 5"/>
          <p:cNvSpPr/>
          <p:nvPr/>
        </p:nvSpPr>
        <p:spPr>
          <a:xfrm>
            <a:off x="2093583" y="1797412"/>
            <a:ext cx="0" cy="1174115"/>
          </a:xfrm>
          <a:custGeom>
            <a:avLst/>
            <a:gdLst/>
            <a:ahLst/>
            <a:cxnLst/>
            <a:rect l="l" t="t" r="r" b="b"/>
            <a:pathLst>
              <a:path h="1174114">
                <a:moveTo>
                  <a:pt x="0" y="1173553"/>
                </a:moveTo>
                <a:lnTo>
                  <a:pt x="0" y="0"/>
                </a:lnTo>
              </a:path>
            </a:pathLst>
          </a:custGeom>
          <a:ln w="13743">
            <a:solidFill>
              <a:srgbClr val="000000"/>
            </a:solidFill>
          </a:ln>
        </p:spPr>
        <p:txBody>
          <a:bodyPr wrap="square" lIns="0" tIns="0" rIns="0" bIns="0" rtlCol="0"/>
          <a:lstStyle/>
          <a:p>
            <a:endParaRPr/>
          </a:p>
        </p:txBody>
      </p:sp>
      <p:sp>
        <p:nvSpPr>
          <p:cNvPr id="6" name="object 6"/>
          <p:cNvSpPr/>
          <p:nvPr/>
        </p:nvSpPr>
        <p:spPr>
          <a:xfrm>
            <a:off x="2757848" y="4084922"/>
            <a:ext cx="0" cy="2035811"/>
          </a:xfrm>
          <a:custGeom>
            <a:avLst/>
            <a:gdLst/>
            <a:ahLst/>
            <a:cxnLst/>
            <a:rect l="l" t="t" r="r" b="b"/>
            <a:pathLst>
              <a:path h="2035810">
                <a:moveTo>
                  <a:pt x="0" y="2035381"/>
                </a:moveTo>
                <a:lnTo>
                  <a:pt x="0" y="0"/>
                </a:lnTo>
              </a:path>
            </a:pathLst>
          </a:custGeom>
          <a:ln w="9162">
            <a:solidFill>
              <a:srgbClr val="000000"/>
            </a:solidFill>
          </a:ln>
        </p:spPr>
        <p:txBody>
          <a:bodyPr wrap="square" lIns="0" tIns="0" rIns="0" bIns="0" rtlCol="0"/>
          <a:lstStyle/>
          <a:p>
            <a:endParaRPr/>
          </a:p>
        </p:txBody>
      </p:sp>
      <p:sp>
        <p:nvSpPr>
          <p:cNvPr id="7" name="object 7"/>
          <p:cNvSpPr/>
          <p:nvPr/>
        </p:nvSpPr>
        <p:spPr>
          <a:xfrm>
            <a:off x="2959419" y="4543341"/>
            <a:ext cx="0" cy="880744"/>
          </a:xfrm>
          <a:custGeom>
            <a:avLst/>
            <a:gdLst/>
            <a:ahLst/>
            <a:cxnLst/>
            <a:rect l="l" t="t" r="r" b="b"/>
            <a:pathLst>
              <a:path h="880745">
                <a:moveTo>
                  <a:pt x="0" y="880165"/>
                </a:moveTo>
                <a:lnTo>
                  <a:pt x="0" y="0"/>
                </a:lnTo>
              </a:path>
            </a:pathLst>
          </a:custGeom>
          <a:ln w="9162">
            <a:solidFill>
              <a:srgbClr val="000000"/>
            </a:solidFill>
          </a:ln>
        </p:spPr>
        <p:txBody>
          <a:bodyPr wrap="square" lIns="0" tIns="0" rIns="0" bIns="0" rtlCol="0"/>
          <a:lstStyle/>
          <a:p>
            <a:endParaRPr/>
          </a:p>
        </p:txBody>
      </p:sp>
      <p:sp>
        <p:nvSpPr>
          <p:cNvPr id="8" name="object 8"/>
          <p:cNvSpPr/>
          <p:nvPr/>
        </p:nvSpPr>
        <p:spPr>
          <a:xfrm>
            <a:off x="3463344" y="1797412"/>
            <a:ext cx="0" cy="1174115"/>
          </a:xfrm>
          <a:custGeom>
            <a:avLst/>
            <a:gdLst/>
            <a:ahLst/>
            <a:cxnLst/>
            <a:rect l="l" t="t" r="r" b="b"/>
            <a:pathLst>
              <a:path h="1174114">
                <a:moveTo>
                  <a:pt x="0" y="1173553"/>
                </a:moveTo>
                <a:lnTo>
                  <a:pt x="0" y="0"/>
                </a:lnTo>
              </a:path>
            </a:pathLst>
          </a:custGeom>
          <a:ln w="9162">
            <a:solidFill>
              <a:srgbClr val="000000"/>
            </a:solidFill>
          </a:ln>
        </p:spPr>
        <p:txBody>
          <a:bodyPr wrap="square" lIns="0" tIns="0" rIns="0" bIns="0" rtlCol="0"/>
          <a:lstStyle/>
          <a:p>
            <a:endParaRPr/>
          </a:p>
        </p:txBody>
      </p:sp>
      <p:sp>
        <p:nvSpPr>
          <p:cNvPr id="9" name="object 9"/>
          <p:cNvSpPr/>
          <p:nvPr/>
        </p:nvSpPr>
        <p:spPr>
          <a:xfrm>
            <a:off x="4791876" y="4598355"/>
            <a:ext cx="0" cy="775335"/>
          </a:xfrm>
          <a:custGeom>
            <a:avLst/>
            <a:gdLst/>
            <a:ahLst/>
            <a:cxnLst/>
            <a:rect l="l" t="t" r="r" b="b"/>
            <a:pathLst>
              <a:path h="775335">
                <a:moveTo>
                  <a:pt x="0" y="774728"/>
                </a:moveTo>
                <a:lnTo>
                  <a:pt x="0" y="0"/>
                </a:lnTo>
              </a:path>
            </a:pathLst>
          </a:custGeom>
          <a:ln w="9162">
            <a:solidFill>
              <a:srgbClr val="000000"/>
            </a:solidFill>
          </a:ln>
        </p:spPr>
        <p:txBody>
          <a:bodyPr wrap="square" lIns="0" tIns="0" rIns="0" bIns="0" rtlCol="0"/>
          <a:lstStyle/>
          <a:p>
            <a:endParaRPr/>
          </a:p>
        </p:txBody>
      </p:sp>
      <p:sp>
        <p:nvSpPr>
          <p:cNvPr id="10" name="object 10"/>
          <p:cNvSpPr/>
          <p:nvPr/>
        </p:nvSpPr>
        <p:spPr>
          <a:xfrm>
            <a:off x="5034677" y="4080338"/>
            <a:ext cx="0" cy="2172971"/>
          </a:xfrm>
          <a:custGeom>
            <a:avLst/>
            <a:gdLst/>
            <a:ahLst/>
            <a:cxnLst/>
            <a:rect l="l" t="t" r="r" b="b"/>
            <a:pathLst>
              <a:path h="2172970">
                <a:moveTo>
                  <a:pt x="0" y="2172907"/>
                </a:moveTo>
                <a:lnTo>
                  <a:pt x="0" y="0"/>
                </a:lnTo>
              </a:path>
            </a:pathLst>
          </a:custGeom>
          <a:ln w="9162">
            <a:solidFill>
              <a:srgbClr val="000000"/>
            </a:solidFill>
          </a:ln>
        </p:spPr>
        <p:txBody>
          <a:bodyPr wrap="square" lIns="0" tIns="0" rIns="0" bIns="0" rtlCol="0"/>
          <a:lstStyle/>
          <a:p>
            <a:endParaRPr/>
          </a:p>
        </p:txBody>
      </p:sp>
      <p:sp>
        <p:nvSpPr>
          <p:cNvPr id="11" name="object 11"/>
          <p:cNvSpPr/>
          <p:nvPr/>
        </p:nvSpPr>
        <p:spPr>
          <a:xfrm>
            <a:off x="6789255" y="4089507"/>
            <a:ext cx="0" cy="1870711"/>
          </a:xfrm>
          <a:custGeom>
            <a:avLst/>
            <a:gdLst/>
            <a:ahLst/>
            <a:cxnLst/>
            <a:rect l="l" t="t" r="r" b="b"/>
            <a:pathLst>
              <a:path h="1870710">
                <a:moveTo>
                  <a:pt x="0" y="1870350"/>
                </a:moveTo>
                <a:lnTo>
                  <a:pt x="0" y="0"/>
                </a:lnTo>
              </a:path>
            </a:pathLst>
          </a:custGeom>
          <a:ln w="9162">
            <a:solidFill>
              <a:srgbClr val="000000"/>
            </a:solidFill>
          </a:ln>
        </p:spPr>
        <p:txBody>
          <a:bodyPr wrap="square" lIns="0" tIns="0" rIns="0" bIns="0" rtlCol="0"/>
          <a:lstStyle/>
          <a:p>
            <a:endParaRPr/>
          </a:p>
        </p:txBody>
      </p:sp>
      <p:sp>
        <p:nvSpPr>
          <p:cNvPr id="12" name="object 12"/>
          <p:cNvSpPr/>
          <p:nvPr/>
        </p:nvSpPr>
        <p:spPr>
          <a:xfrm>
            <a:off x="7087029" y="4561682"/>
            <a:ext cx="0" cy="692785"/>
          </a:xfrm>
          <a:custGeom>
            <a:avLst/>
            <a:gdLst/>
            <a:ahLst/>
            <a:cxnLst/>
            <a:rect l="l" t="t" r="r" b="b"/>
            <a:pathLst>
              <a:path h="692785">
                <a:moveTo>
                  <a:pt x="0" y="692213"/>
                </a:moveTo>
                <a:lnTo>
                  <a:pt x="0" y="0"/>
                </a:lnTo>
              </a:path>
            </a:pathLst>
          </a:custGeom>
          <a:ln w="9162">
            <a:solidFill>
              <a:srgbClr val="000000"/>
            </a:solidFill>
          </a:ln>
        </p:spPr>
        <p:txBody>
          <a:bodyPr wrap="square" lIns="0" tIns="0" rIns="0" bIns="0" rtlCol="0"/>
          <a:lstStyle/>
          <a:p>
            <a:endParaRPr/>
          </a:p>
        </p:txBody>
      </p:sp>
      <p:sp>
        <p:nvSpPr>
          <p:cNvPr id="13" name="object 13"/>
          <p:cNvSpPr/>
          <p:nvPr/>
        </p:nvSpPr>
        <p:spPr>
          <a:xfrm>
            <a:off x="8946975" y="4557097"/>
            <a:ext cx="0" cy="692785"/>
          </a:xfrm>
          <a:custGeom>
            <a:avLst/>
            <a:gdLst/>
            <a:ahLst/>
            <a:cxnLst/>
            <a:rect l="l" t="t" r="r" b="b"/>
            <a:pathLst>
              <a:path h="692785">
                <a:moveTo>
                  <a:pt x="0" y="692213"/>
                </a:moveTo>
                <a:lnTo>
                  <a:pt x="0" y="0"/>
                </a:lnTo>
              </a:path>
            </a:pathLst>
          </a:custGeom>
          <a:ln w="9162">
            <a:solidFill>
              <a:srgbClr val="000000"/>
            </a:solidFill>
          </a:ln>
        </p:spPr>
        <p:txBody>
          <a:bodyPr wrap="square" lIns="0" tIns="0" rIns="0" bIns="0" rtlCol="0"/>
          <a:lstStyle/>
          <a:p>
            <a:endParaRPr/>
          </a:p>
        </p:txBody>
      </p:sp>
      <p:sp>
        <p:nvSpPr>
          <p:cNvPr id="14" name="object 14"/>
          <p:cNvSpPr/>
          <p:nvPr/>
        </p:nvSpPr>
        <p:spPr>
          <a:xfrm>
            <a:off x="2084422" y="1815747"/>
            <a:ext cx="1388111" cy="0"/>
          </a:xfrm>
          <a:custGeom>
            <a:avLst/>
            <a:gdLst/>
            <a:ahLst/>
            <a:cxnLst/>
            <a:rect l="l" t="t" r="r" b="b"/>
            <a:pathLst>
              <a:path w="1388110">
                <a:moveTo>
                  <a:pt x="0" y="0"/>
                </a:moveTo>
                <a:lnTo>
                  <a:pt x="1388086" y="0"/>
                </a:lnTo>
              </a:path>
            </a:pathLst>
          </a:custGeom>
          <a:ln w="13752">
            <a:solidFill>
              <a:srgbClr val="000000"/>
            </a:solidFill>
          </a:ln>
        </p:spPr>
        <p:txBody>
          <a:bodyPr wrap="square" lIns="0" tIns="0" rIns="0" bIns="0" rtlCol="0"/>
          <a:lstStyle/>
          <a:p>
            <a:endParaRPr/>
          </a:p>
        </p:txBody>
      </p:sp>
      <p:sp>
        <p:nvSpPr>
          <p:cNvPr id="15" name="object 15"/>
          <p:cNvSpPr/>
          <p:nvPr/>
        </p:nvSpPr>
        <p:spPr>
          <a:xfrm>
            <a:off x="2084422" y="2952627"/>
            <a:ext cx="1388111" cy="0"/>
          </a:xfrm>
          <a:custGeom>
            <a:avLst/>
            <a:gdLst/>
            <a:ahLst/>
            <a:cxnLst/>
            <a:rect l="l" t="t" r="r" b="b"/>
            <a:pathLst>
              <a:path w="1388110">
                <a:moveTo>
                  <a:pt x="0" y="0"/>
                </a:moveTo>
                <a:lnTo>
                  <a:pt x="1388086" y="0"/>
                </a:lnTo>
              </a:path>
            </a:pathLst>
          </a:custGeom>
          <a:ln w="9168">
            <a:solidFill>
              <a:srgbClr val="000000"/>
            </a:solidFill>
          </a:ln>
        </p:spPr>
        <p:txBody>
          <a:bodyPr wrap="square" lIns="0" tIns="0" rIns="0" bIns="0" rtlCol="0"/>
          <a:lstStyle/>
          <a:p>
            <a:endParaRPr/>
          </a:p>
        </p:txBody>
      </p:sp>
      <p:sp>
        <p:nvSpPr>
          <p:cNvPr id="16" name="object 16"/>
          <p:cNvSpPr/>
          <p:nvPr/>
        </p:nvSpPr>
        <p:spPr>
          <a:xfrm>
            <a:off x="5034677" y="4107843"/>
            <a:ext cx="1778000" cy="0"/>
          </a:xfrm>
          <a:custGeom>
            <a:avLst/>
            <a:gdLst/>
            <a:ahLst/>
            <a:cxnLst/>
            <a:rect l="l" t="t" r="r" b="b"/>
            <a:pathLst>
              <a:path w="1778000">
                <a:moveTo>
                  <a:pt x="0" y="0"/>
                </a:moveTo>
                <a:lnTo>
                  <a:pt x="1777483" y="0"/>
                </a:lnTo>
              </a:path>
            </a:pathLst>
          </a:custGeom>
          <a:ln w="13752">
            <a:solidFill>
              <a:srgbClr val="000000"/>
            </a:solidFill>
          </a:ln>
        </p:spPr>
        <p:txBody>
          <a:bodyPr wrap="square" lIns="0" tIns="0" rIns="0" bIns="0" rtlCol="0"/>
          <a:lstStyle/>
          <a:p>
            <a:endParaRPr/>
          </a:p>
        </p:txBody>
      </p:sp>
      <p:sp>
        <p:nvSpPr>
          <p:cNvPr id="17" name="object 17"/>
          <p:cNvSpPr/>
          <p:nvPr/>
        </p:nvSpPr>
        <p:spPr>
          <a:xfrm>
            <a:off x="3174733" y="4103259"/>
            <a:ext cx="1424940" cy="0"/>
          </a:xfrm>
          <a:custGeom>
            <a:avLst/>
            <a:gdLst/>
            <a:ahLst/>
            <a:cxnLst/>
            <a:rect l="l" t="t" r="r" b="b"/>
            <a:pathLst>
              <a:path w="1424939">
                <a:moveTo>
                  <a:pt x="0" y="0"/>
                </a:moveTo>
                <a:lnTo>
                  <a:pt x="1424735" y="0"/>
                </a:lnTo>
              </a:path>
            </a:pathLst>
          </a:custGeom>
          <a:ln w="9168">
            <a:solidFill>
              <a:srgbClr val="000000"/>
            </a:solidFill>
          </a:ln>
        </p:spPr>
        <p:txBody>
          <a:bodyPr wrap="square" lIns="0" tIns="0" rIns="0" bIns="0" rtlCol="0"/>
          <a:lstStyle/>
          <a:p>
            <a:endParaRPr/>
          </a:p>
        </p:txBody>
      </p:sp>
      <p:sp>
        <p:nvSpPr>
          <p:cNvPr id="18" name="object 18"/>
          <p:cNvSpPr/>
          <p:nvPr/>
        </p:nvSpPr>
        <p:spPr>
          <a:xfrm>
            <a:off x="1241493" y="4103259"/>
            <a:ext cx="1539875" cy="0"/>
          </a:xfrm>
          <a:custGeom>
            <a:avLst/>
            <a:gdLst/>
            <a:ahLst/>
            <a:cxnLst/>
            <a:rect l="l" t="t" r="r" b="b"/>
            <a:pathLst>
              <a:path w="1539875">
                <a:moveTo>
                  <a:pt x="0" y="0"/>
                </a:moveTo>
                <a:lnTo>
                  <a:pt x="1539264" y="0"/>
                </a:lnTo>
              </a:path>
            </a:pathLst>
          </a:custGeom>
          <a:ln w="13752">
            <a:solidFill>
              <a:srgbClr val="000000"/>
            </a:solidFill>
          </a:ln>
        </p:spPr>
        <p:txBody>
          <a:bodyPr wrap="square" lIns="0" tIns="0" rIns="0" bIns="0" rtlCol="0"/>
          <a:lstStyle/>
          <a:p>
            <a:endParaRPr/>
          </a:p>
        </p:txBody>
      </p:sp>
      <p:sp>
        <p:nvSpPr>
          <p:cNvPr id="19" name="object 19"/>
          <p:cNvSpPr/>
          <p:nvPr/>
        </p:nvSpPr>
        <p:spPr>
          <a:xfrm>
            <a:off x="7293182" y="4098675"/>
            <a:ext cx="1461771" cy="0"/>
          </a:xfrm>
          <a:custGeom>
            <a:avLst/>
            <a:gdLst/>
            <a:ahLst/>
            <a:cxnLst/>
            <a:rect l="l" t="t" r="r" b="b"/>
            <a:pathLst>
              <a:path w="1461770">
                <a:moveTo>
                  <a:pt x="0" y="0"/>
                </a:moveTo>
                <a:lnTo>
                  <a:pt x="1461384" y="0"/>
                </a:lnTo>
              </a:path>
            </a:pathLst>
          </a:custGeom>
          <a:ln w="9168">
            <a:solidFill>
              <a:srgbClr val="000000"/>
            </a:solidFill>
          </a:ln>
        </p:spPr>
        <p:txBody>
          <a:bodyPr wrap="square" lIns="0" tIns="0" rIns="0" bIns="0" rtlCol="0"/>
          <a:lstStyle/>
          <a:p>
            <a:endParaRPr/>
          </a:p>
        </p:txBody>
      </p:sp>
      <p:sp>
        <p:nvSpPr>
          <p:cNvPr id="20" name="object 20"/>
          <p:cNvSpPr/>
          <p:nvPr/>
        </p:nvSpPr>
        <p:spPr>
          <a:xfrm>
            <a:off x="7297765" y="5703143"/>
            <a:ext cx="1457325" cy="0"/>
          </a:xfrm>
          <a:custGeom>
            <a:avLst/>
            <a:gdLst/>
            <a:ahLst/>
            <a:cxnLst/>
            <a:rect l="l" t="t" r="r" b="b"/>
            <a:pathLst>
              <a:path w="1457325">
                <a:moveTo>
                  <a:pt x="0" y="0"/>
                </a:moveTo>
                <a:lnTo>
                  <a:pt x="1456803" y="0"/>
                </a:lnTo>
              </a:path>
            </a:pathLst>
          </a:custGeom>
          <a:ln w="9168">
            <a:solidFill>
              <a:srgbClr val="000000"/>
            </a:solidFill>
          </a:ln>
        </p:spPr>
        <p:txBody>
          <a:bodyPr wrap="square" lIns="0" tIns="0" rIns="0" bIns="0" rtlCol="0"/>
          <a:lstStyle/>
          <a:p>
            <a:endParaRPr/>
          </a:p>
        </p:txBody>
      </p:sp>
      <p:sp>
        <p:nvSpPr>
          <p:cNvPr id="21" name="object 21"/>
          <p:cNvSpPr/>
          <p:nvPr/>
        </p:nvSpPr>
        <p:spPr>
          <a:xfrm>
            <a:off x="3165574" y="5868173"/>
            <a:ext cx="1434465" cy="0"/>
          </a:xfrm>
          <a:custGeom>
            <a:avLst/>
            <a:gdLst/>
            <a:ahLst/>
            <a:cxnLst/>
            <a:rect l="l" t="t" r="r" b="b"/>
            <a:pathLst>
              <a:path w="1434464">
                <a:moveTo>
                  <a:pt x="0" y="0"/>
                </a:moveTo>
                <a:lnTo>
                  <a:pt x="1433898" y="0"/>
                </a:lnTo>
              </a:path>
            </a:pathLst>
          </a:custGeom>
          <a:ln w="9168">
            <a:solidFill>
              <a:srgbClr val="000000"/>
            </a:solidFill>
          </a:ln>
        </p:spPr>
        <p:txBody>
          <a:bodyPr wrap="square" lIns="0" tIns="0" rIns="0" bIns="0" rtlCol="0"/>
          <a:lstStyle/>
          <a:p>
            <a:endParaRPr/>
          </a:p>
        </p:txBody>
      </p:sp>
      <p:sp>
        <p:nvSpPr>
          <p:cNvPr id="22" name="object 22"/>
          <p:cNvSpPr/>
          <p:nvPr/>
        </p:nvSpPr>
        <p:spPr>
          <a:xfrm>
            <a:off x="6395276" y="5950688"/>
            <a:ext cx="421640" cy="0"/>
          </a:xfrm>
          <a:custGeom>
            <a:avLst/>
            <a:gdLst/>
            <a:ahLst/>
            <a:cxnLst/>
            <a:rect l="l" t="t" r="r" b="b"/>
            <a:pathLst>
              <a:path w="421640">
                <a:moveTo>
                  <a:pt x="0" y="0"/>
                </a:moveTo>
                <a:lnTo>
                  <a:pt x="421465" y="0"/>
                </a:lnTo>
              </a:path>
            </a:pathLst>
          </a:custGeom>
          <a:ln w="9168">
            <a:solidFill>
              <a:srgbClr val="000000"/>
            </a:solidFill>
          </a:ln>
        </p:spPr>
        <p:txBody>
          <a:bodyPr wrap="square" lIns="0" tIns="0" rIns="0" bIns="0" rtlCol="0"/>
          <a:lstStyle/>
          <a:p>
            <a:endParaRPr/>
          </a:p>
        </p:txBody>
      </p:sp>
      <p:sp>
        <p:nvSpPr>
          <p:cNvPr id="23" name="object 23"/>
          <p:cNvSpPr txBox="1">
            <a:spLocks noGrp="1"/>
          </p:cNvSpPr>
          <p:nvPr>
            <p:ph type="title"/>
          </p:nvPr>
        </p:nvSpPr>
        <p:spPr>
          <a:xfrm>
            <a:off x="2961418" y="661308"/>
            <a:ext cx="31908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Multi Tasking</a:t>
            </a:r>
          </a:p>
        </p:txBody>
      </p:sp>
      <p:sp>
        <p:nvSpPr>
          <p:cNvPr id="24" name="object 24"/>
          <p:cNvSpPr txBox="1"/>
          <p:nvPr/>
        </p:nvSpPr>
        <p:spPr>
          <a:xfrm>
            <a:off x="408766" y="1850417"/>
            <a:ext cx="781051" cy="752129"/>
          </a:xfrm>
          <a:prstGeom prst="rect">
            <a:avLst/>
          </a:prstGeom>
        </p:spPr>
        <p:txBody>
          <a:bodyPr vert="horz" wrap="square" lIns="0" tIns="13335" rIns="0" bIns="0" rtlCol="0">
            <a:spAutoFit/>
          </a:bodyPr>
          <a:lstStyle/>
          <a:p>
            <a:pPr marL="67309" marR="5080" indent="-55243">
              <a:spcBef>
                <a:spcPts val="105"/>
              </a:spcBef>
            </a:pPr>
            <a:r>
              <a:rPr sz="2400" spc="60" dirty="0">
                <a:solidFill>
                  <a:srgbClr val="050303"/>
                </a:solidFill>
                <a:latin typeface="Times New Roman"/>
                <a:cs typeface="Times New Roman"/>
              </a:rPr>
              <a:t>Many </a:t>
            </a:r>
            <a:r>
              <a:rPr sz="2400" spc="71" dirty="0">
                <a:solidFill>
                  <a:srgbClr val="050303"/>
                </a:solidFill>
                <a:latin typeface="Times New Roman"/>
                <a:cs typeface="Times New Roman"/>
              </a:rPr>
              <a:t>Task</a:t>
            </a:r>
            <a:endParaRPr sz="2400">
              <a:latin typeface="Times New Roman"/>
              <a:cs typeface="Times New Roman"/>
            </a:endParaRPr>
          </a:p>
        </p:txBody>
      </p:sp>
      <p:sp>
        <p:nvSpPr>
          <p:cNvPr id="25" name="object 25"/>
          <p:cNvSpPr txBox="1"/>
          <p:nvPr/>
        </p:nvSpPr>
        <p:spPr>
          <a:xfrm>
            <a:off x="2100455" y="2189648"/>
            <a:ext cx="1358900" cy="382797"/>
          </a:xfrm>
          <a:prstGeom prst="rect">
            <a:avLst/>
          </a:prstGeom>
        </p:spPr>
        <p:txBody>
          <a:bodyPr vert="horz" wrap="square" lIns="0" tIns="13335" rIns="0" bIns="0" rtlCol="0">
            <a:spAutoFit/>
          </a:bodyPr>
          <a:lstStyle/>
          <a:p>
            <a:pPr marL="244469">
              <a:spcBef>
                <a:spcPts val="105"/>
              </a:spcBef>
            </a:pPr>
            <a:r>
              <a:rPr sz="2400" spc="91" dirty="0">
                <a:solidFill>
                  <a:srgbClr val="050303"/>
                </a:solidFill>
                <a:latin typeface="Times New Roman"/>
                <a:cs typeface="Times New Roman"/>
              </a:rPr>
              <a:t>Task</a:t>
            </a:r>
            <a:r>
              <a:rPr sz="2400" spc="-40" dirty="0">
                <a:solidFill>
                  <a:srgbClr val="050303"/>
                </a:solidFill>
                <a:latin typeface="Times New Roman"/>
                <a:cs typeface="Times New Roman"/>
              </a:rPr>
              <a:t> </a:t>
            </a:r>
            <a:r>
              <a:rPr sz="2400" spc="45" dirty="0">
                <a:solidFill>
                  <a:srgbClr val="050303"/>
                </a:solidFill>
                <a:latin typeface="Times New Roman"/>
                <a:cs typeface="Times New Roman"/>
              </a:rPr>
              <a:t>1</a:t>
            </a:r>
            <a:endParaRPr sz="2400">
              <a:latin typeface="Times New Roman"/>
              <a:cs typeface="Times New Roman"/>
            </a:endParaRPr>
          </a:p>
        </p:txBody>
      </p:sp>
      <p:sp>
        <p:nvSpPr>
          <p:cNvPr id="26" name="object 26"/>
          <p:cNvSpPr txBox="1"/>
          <p:nvPr/>
        </p:nvSpPr>
        <p:spPr>
          <a:xfrm>
            <a:off x="4040571" y="1811162"/>
            <a:ext cx="1374775" cy="780342"/>
          </a:xfrm>
          <a:prstGeom prst="rect">
            <a:avLst/>
          </a:prstGeom>
          <a:ln w="9162">
            <a:solidFill>
              <a:srgbClr val="000000"/>
            </a:solidFill>
          </a:ln>
        </p:spPr>
        <p:txBody>
          <a:bodyPr vert="horz" wrap="square" lIns="0" tIns="41275" rIns="0" bIns="0" rtlCol="0">
            <a:spAutoFit/>
          </a:bodyPr>
          <a:lstStyle/>
          <a:p>
            <a:pPr>
              <a:spcBef>
                <a:spcPts val="325"/>
              </a:spcBef>
            </a:pPr>
            <a:endParaRPr sz="2400">
              <a:latin typeface="Times New Roman"/>
              <a:cs typeface="Times New Roman"/>
            </a:endParaRPr>
          </a:p>
          <a:p>
            <a:pPr marL="256534"/>
            <a:r>
              <a:rPr sz="2400" spc="185" dirty="0">
                <a:solidFill>
                  <a:srgbClr val="050303"/>
                </a:solidFill>
                <a:latin typeface="Times New Roman"/>
                <a:cs typeface="Times New Roman"/>
              </a:rPr>
              <a:t>Task2</a:t>
            </a:r>
            <a:endParaRPr sz="2400">
              <a:latin typeface="Times New Roman"/>
              <a:cs typeface="Times New Roman"/>
            </a:endParaRPr>
          </a:p>
        </p:txBody>
      </p:sp>
      <p:sp>
        <p:nvSpPr>
          <p:cNvPr id="27" name="object 27"/>
          <p:cNvSpPr txBox="1"/>
          <p:nvPr/>
        </p:nvSpPr>
        <p:spPr>
          <a:xfrm>
            <a:off x="5950908" y="1815748"/>
            <a:ext cx="1374775" cy="775854"/>
          </a:xfrm>
          <a:prstGeom prst="rect">
            <a:avLst/>
          </a:prstGeom>
          <a:ln w="9162">
            <a:solidFill>
              <a:srgbClr val="000000"/>
            </a:solidFill>
          </a:ln>
        </p:spPr>
        <p:txBody>
          <a:bodyPr vert="horz" wrap="square" lIns="0" tIns="36831" rIns="0" bIns="0" rtlCol="0">
            <a:spAutoFit/>
          </a:bodyPr>
          <a:lstStyle/>
          <a:p>
            <a:pPr>
              <a:spcBef>
                <a:spcPts val="289"/>
              </a:spcBef>
            </a:pPr>
            <a:endParaRPr sz="2400">
              <a:latin typeface="Times New Roman"/>
              <a:cs typeface="Times New Roman"/>
            </a:endParaRPr>
          </a:p>
          <a:p>
            <a:pPr marL="251454"/>
            <a:r>
              <a:rPr sz="2400" spc="211" dirty="0">
                <a:solidFill>
                  <a:srgbClr val="050303"/>
                </a:solidFill>
                <a:latin typeface="Times New Roman"/>
                <a:cs typeface="Times New Roman"/>
              </a:rPr>
              <a:t>Task3</a:t>
            </a:r>
            <a:endParaRPr sz="2400">
              <a:latin typeface="Times New Roman"/>
              <a:cs typeface="Times New Roman"/>
            </a:endParaRPr>
          </a:p>
        </p:txBody>
      </p:sp>
      <p:sp>
        <p:nvSpPr>
          <p:cNvPr id="28" name="object 28"/>
          <p:cNvSpPr txBox="1"/>
          <p:nvPr/>
        </p:nvSpPr>
        <p:spPr>
          <a:xfrm>
            <a:off x="408766" y="4665109"/>
            <a:ext cx="2249171" cy="705962"/>
          </a:xfrm>
          <a:prstGeom prst="rect">
            <a:avLst/>
          </a:prstGeom>
        </p:spPr>
        <p:txBody>
          <a:bodyPr vert="horz" wrap="square" lIns="0" tIns="13335" rIns="0" bIns="0" rtlCol="0">
            <a:spAutoFit/>
          </a:bodyPr>
          <a:lstStyle/>
          <a:p>
            <a:pPr marL="12700">
              <a:lnSpc>
                <a:spcPts val="2475"/>
              </a:lnSpc>
              <a:spcBef>
                <a:spcPts val="105"/>
              </a:spcBef>
            </a:pPr>
            <a:r>
              <a:rPr sz="2400" spc="60" dirty="0">
                <a:solidFill>
                  <a:srgbClr val="050303"/>
                </a:solidFill>
                <a:latin typeface="Times New Roman"/>
                <a:cs typeface="Times New Roman"/>
              </a:rPr>
              <a:t>Many</a:t>
            </a:r>
            <a:endParaRPr sz="2400">
              <a:latin typeface="Times New Roman"/>
              <a:cs typeface="Times New Roman"/>
            </a:endParaRPr>
          </a:p>
          <a:p>
            <a:pPr marL="78738">
              <a:lnSpc>
                <a:spcPts val="2895"/>
              </a:lnSpc>
              <a:tabLst>
                <a:tab pos="946127" algn="l"/>
              </a:tabLst>
            </a:pPr>
            <a:r>
              <a:rPr sz="2400" spc="45" dirty="0">
                <a:solidFill>
                  <a:srgbClr val="050303"/>
                </a:solidFill>
                <a:latin typeface="Times New Roman"/>
                <a:cs typeface="Times New Roman"/>
              </a:rPr>
              <a:t>CPU</a:t>
            </a:r>
            <a:r>
              <a:rPr sz="2400" dirty="0">
                <a:solidFill>
                  <a:srgbClr val="050303"/>
                </a:solidFill>
                <a:latin typeface="Times New Roman"/>
                <a:cs typeface="Times New Roman"/>
              </a:rPr>
              <a:t>	</a:t>
            </a:r>
            <a:r>
              <a:rPr sz="2751" spc="100" dirty="0">
                <a:solidFill>
                  <a:srgbClr val="037C08"/>
                </a:solidFill>
                <a:latin typeface="Times New Roman"/>
                <a:cs typeface="Times New Roman"/>
              </a:rPr>
              <a:t>Memory</a:t>
            </a:r>
            <a:endParaRPr sz="2751">
              <a:latin typeface="Times New Roman"/>
              <a:cs typeface="Times New Roman"/>
            </a:endParaRPr>
          </a:p>
        </p:txBody>
      </p:sp>
      <p:sp>
        <p:nvSpPr>
          <p:cNvPr id="29" name="object 29"/>
          <p:cNvSpPr txBox="1"/>
          <p:nvPr/>
        </p:nvSpPr>
        <p:spPr>
          <a:xfrm>
            <a:off x="3409113" y="4426732"/>
            <a:ext cx="941705" cy="1089273"/>
          </a:xfrm>
          <a:prstGeom prst="rect">
            <a:avLst/>
          </a:prstGeom>
        </p:spPr>
        <p:txBody>
          <a:bodyPr vert="horz" wrap="square" lIns="0" tIns="5080" rIns="0" bIns="0" rtlCol="0">
            <a:spAutoFit/>
          </a:bodyPr>
          <a:lstStyle/>
          <a:p>
            <a:pPr marL="12700" marR="5080" indent="3175" algn="ctr">
              <a:lnSpc>
                <a:spcPct val="102200"/>
              </a:lnSpc>
              <a:spcBef>
                <a:spcPts val="40"/>
              </a:spcBef>
            </a:pPr>
            <a:r>
              <a:rPr sz="2400" spc="60" dirty="0">
                <a:solidFill>
                  <a:srgbClr val="050303"/>
                </a:solidFill>
                <a:latin typeface="Times New Roman"/>
                <a:cs typeface="Times New Roman"/>
              </a:rPr>
              <a:t>CPU </a:t>
            </a:r>
            <a:r>
              <a:rPr sz="2400" spc="180" dirty="0">
                <a:solidFill>
                  <a:srgbClr val="070375"/>
                </a:solidFill>
                <a:latin typeface="Times New Roman"/>
                <a:cs typeface="Times New Roman"/>
              </a:rPr>
              <a:t>PC,SP </a:t>
            </a:r>
            <a:r>
              <a:rPr sz="2251" spc="35" dirty="0">
                <a:solidFill>
                  <a:srgbClr val="070375"/>
                </a:solidFill>
                <a:latin typeface="Arial"/>
                <a:cs typeface="Arial"/>
              </a:rPr>
              <a:t>GPR</a:t>
            </a:r>
            <a:endParaRPr sz="2251">
              <a:latin typeface="Arial"/>
              <a:cs typeface="Arial"/>
            </a:endParaRPr>
          </a:p>
        </p:txBody>
      </p:sp>
      <p:sp>
        <p:nvSpPr>
          <p:cNvPr id="30" name="object 30"/>
          <p:cNvSpPr txBox="1"/>
          <p:nvPr/>
        </p:nvSpPr>
        <p:spPr>
          <a:xfrm>
            <a:off x="5039259" y="4813078"/>
            <a:ext cx="1745615" cy="436786"/>
          </a:xfrm>
          <a:prstGeom prst="rect">
            <a:avLst/>
          </a:prstGeom>
        </p:spPr>
        <p:txBody>
          <a:bodyPr vert="horz" wrap="square" lIns="0" tIns="13335" rIns="0" bIns="0" rtlCol="0">
            <a:spAutoFit/>
          </a:bodyPr>
          <a:lstStyle/>
          <a:p>
            <a:pPr marL="227960">
              <a:spcBef>
                <a:spcPts val="105"/>
              </a:spcBef>
            </a:pPr>
            <a:r>
              <a:rPr sz="2751" spc="100" dirty="0">
                <a:solidFill>
                  <a:srgbClr val="037C08"/>
                </a:solidFill>
                <a:latin typeface="Times New Roman"/>
                <a:cs typeface="Times New Roman"/>
              </a:rPr>
              <a:t>Memory</a:t>
            </a:r>
            <a:endParaRPr sz="2751">
              <a:latin typeface="Times New Roman"/>
              <a:cs typeface="Times New Roman"/>
            </a:endParaRPr>
          </a:p>
        </p:txBody>
      </p:sp>
      <p:sp>
        <p:nvSpPr>
          <p:cNvPr id="31" name="object 31"/>
          <p:cNvSpPr txBox="1"/>
          <p:nvPr/>
        </p:nvSpPr>
        <p:spPr>
          <a:xfrm>
            <a:off x="7555045" y="4348801"/>
            <a:ext cx="933451" cy="1096710"/>
          </a:xfrm>
          <a:prstGeom prst="rect">
            <a:avLst/>
          </a:prstGeom>
        </p:spPr>
        <p:txBody>
          <a:bodyPr vert="horz" wrap="square" lIns="0" tIns="2540" rIns="0" bIns="0" rtlCol="0">
            <a:spAutoFit/>
          </a:bodyPr>
          <a:lstStyle/>
          <a:p>
            <a:pPr marL="12700" marR="5080" indent="-635" algn="ctr">
              <a:lnSpc>
                <a:spcPct val="102899"/>
              </a:lnSpc>
              <a:spcBef>
                <a:spcPts val="20"/>
              </a:spcBef>
            </a:pPr>
            <a:r>
              <a:rPr sz="2400" spc="31" dirty="0">
                <a:solidFill>
                  <a:srgbClr val="050303"/>
                </a:solidFill>
                <a:latin typeface="Times New Roman"/>
                <a:cs typeface="Times New Roman"/>
              </a:rPr>
              <a:t>CPU </a:t>
            </a:r>
            <a:r>
              <a:rPr sz="2400" spc="169" dirty="0">
                <a:solidFill>
                  <a:srgbClr val="070375"/>
                </a:solidFill>
                <a:latin typeface="Times New Roman"/>
                <a:cs typeface="Times New Roman"/>
              </a:rPr>
              <a:t>PC,SP </a:t>
            </a:r>
            <a:r>
              <a:rPr sz="2251" spc="51" dirty="0">
                <a:solidFill>
                  <a:srgbClr val="070375"/>
                </a:solidFill>
                <a:latin typeface="Arial"/>
                <a:cs typeface="Arial"/>
              </a:rPr>
              <a:t>GPR</a:t>
            </a:r>
            <a:endParaRPr sz="2251">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73818" y="5955273"/>
            <a:ext cx="1470547" cy="453835"/>
          </a:xfrm>
          <a:prstGeom prst="rect">
            <a:avLst/>
          </a:prstGeom>
        </p:spPr>
      </p:pic>
      <p:sp>
        <p:nvSpPr>
          <p:cNvPr id="3" name="object 3"/>
          <p:cNvSpPr/>
          <p:nvPr/>
        </p:nvSpPr>
        <p:spPr>
          <a:xfrm>
            <a:off x="2093583" y="1801996"/>
            <a:ext cx="0" cy="1174115"/>
          </a:xfrm>
          <a:custGeom>
            <a:avLst/>
            <a:gdLst/>
            <a:ahLst/>
            <a:cxnLst/>
            <a:rect l="l" t="t" r="r" b="b"/>
            <a:pathLst>
              <a:path h="1174114">
                <a:moveTo>
                  <a:pt x="0" y="1173553"/>
                </a:moveTo>
                <a:lnTo>
                  <a:pt x="0" y="0"/>
                </a:lnTo>
              </a:path>
            </a:pathLst>
          </a:custGeom>
          <a:ln w="13743">
            <a:solidFill>
              <a:srgbClr val="000000"/>
            </a:solidFill>
          </a:ln>
        </p:spPr>
        <p:txBody>
          <a:bodyPr wrap="square" lIns="0" tIns="0" rIns="0" bIns="0" rtlCol="0"/>
          <a:lstStyle/>
          <a:p>
            <a:endParaRPr/>
          </a:p>
        </p:txBody>
      </p:sp>
      <p:sp>
        <p:nvSpPr>
          <p:cNvPr id="4" name="object 4"/>
          <p:cNvSpPr/>
          <p:nvPr/>
        </p:nvSpPr>
        <p:spPr>
          <a:xfrm>
            <a:off x="2469236" y="4094093"/>
            <a:ext cx="0" cy="2159635"/>
          </a:xfrm>
          <a:custGeom>
            <a:avLst/>
            <a:gdLst/>
            <a:ahLst/>
            <a:cxnLst/>
            <a:rect l="l" t="t" r="r" b="b"/>
            <a:pathLst>
              <a:path h="2159635">
                <a:moveTo>
                  <a:pt x="0" y="2159155"/>
                </a:moveTo>
                <a:lnTo>
                  <a:pt x="0" y="0"/>
                </a:lnTo>
              </a:path>
            </a:pathLst>
          </a:custGeom>
          <a:ln w="9162">
            <a:solidFill>
              <a:srgbClr val="000000"/>
            </a:solidFill>
          </a:ln>
        </p:spPr>
        <p:txBody>
          <a:bodyPr wrap="square" lIns="0" tIns="0" rIns="0" bIns="0" rtlCol="0"/>
          <a:lstStyle/>
          <a:p>
            <a:endParaRPr/>
          </a:p>
        </p:txBody>
      </p:sp>
      <p:sp>
        <p:nvSpPr>
          <p:cNvPr id="5" name="object 5"/>
          <p:cNvSpPr/>
          <p:nvPr/>
        </p:nvSpPr>
        <p:spPr>
          <a:xfrm>
            <a:off x="3463344" y="1801996"/>
            <a:ext cx="0" cy="1174115"/>
          </a:xfrm>
          <a:custGeom>
            <a:avLst/>
            <a:gdLst/>
            <a:ahLst/>
            <a:cxnLst/>
            <a:rect l="l" t="t" r="r" b="b"/>
            <a:pathLst>
              <a:path h="1174114">
                <a:moveTo>
                  <a:pt x="0" y="1173553"/>
                </a:moveTo>
                <a:lnTo>
                  <a:pt x="0" y="0"/>
                </a:lnTo>
              </a:path>
            </a:pathLst>
          </a:custGeom>
          <a:ln w="9162">
            <a:solidFill>
              <a:srgbClr val="000000"/>
            </a:solidFill>
          </a:ln>
        </p:spPr>
        <p:txBody>
          <a:bodyPr wrap="square" lIns="0" tIns="0" rIns="0" bIns="0" rtlCol="0"/>
          <a:lstStyle/>
          <a:p>
            <a:endParaRPr/>
          </a:p>
        </p:txBody>
      </p:sp>
      <p:sp>
        <p:nvSpPr>
          <p:cNvPr id="6" name="object 6"/>
          <p:cNvSpPr/>
          <p:nvPr/>
        </p:nvSpPr>
        <p:spPr>
          <a:xfrm>
            <a:off x="4301695" y="4089507"/>
            <a:ext cx="0" cy="1870711"/>
          </a:xfrm>
          <a:custGeom>
            <a:avLst/>
            <a:gdLst/>
            <a:ahLst/>
            <a:cxnLst/>
            <a:rect l="l" t="t" r="r" b="b"/>
            <a:pathLst>
              <a:path h="1870710">
                <a:moveTo>
                  <a:pt x="0" y="1870350"/>
                </a:moveTo>
                <a:lnTo>
                  <a:pt x="0" y="0"/>
                </a:lnTo>
              </a:path>
            </a:pathLst>
          </a:custGeom>
          <a:ln w="9162">
            <a:solidFill>
              <a:srgbClr val="000000"/>
            </a:solidFill>
          </a:ln>
        </p:spPr>
        <p:txBody>
          <a:bodyPr wrap="square" lIns="0" tIns="0" rIns="0" bIns="0" rtlCol="0"/>
          <a:lstStyle/>
          <a:p>
            <a:endParaRPr/>
          </a:p>
        </p:txBody>
      </p:sp>
      <p:sp>
        <p:nvSpPr>
          <p:cNvPr id="7" name="object 7"/>
          <p:cNvSpPr/>
          <p:nvPr/>
        </p:nvSpPr>
        <p:spPr>
          <a:xfrm>
            <a:off x="4539913" y="4570850"/>
            <a:ext cx="0" cy="678815"/>
          </a:xfrm>
          <a:custGeom>
            <a:avLst/>
            <a:gdLst/>
            <a:ahLst/>
            <a:cxnLst/>
            <a:rect l="l" t="t" r="r" b="b"/>
            <a:pathLst>
              <a:path h="678814">
                <a:moveTo>
                  <a:pt x="0" y="678460"/>
                </a:moveTo>
                <a:lnTo>
                  <a:pt x="0" y="0"/>
                </a:lnTo>
              </a:path>
            </a:pathLst>
          </a:custGeom>
          <a:ln w="9162">
            <a:solidFill>
              <a:srgbClr val="000000"/>
            </a:solidFill>
          </a:ln>
        </p:spPr>
        <p:txBody>
          <a:bodyPr wrap="square" lIns="0" tIns="0" rIns="0" bIns="0" rtlCol="0"/>
          <a:lstStyle/>
          <a:p>
            <a:endParaRPr/>
          </a:p>
        </p:txBody>
      </p:sp>
      <p:sp>
        <p:nvSpPr>
          <p:cNvPr id="8" name="object 8"/>
          <p:cNvSpPr/>
          <p:nvPr/>
        </p:nvSpPr>
        <p:spPr>
          <a:xfrm>
            <a:off x="7032056" y="4570846"/>
            <a:ext cx="0" cy="669291"/>
          </a:xfrm>
          <a:custGeom>
            <a:avLst/>
            <a:gdLst/>
            <a:ahLst/>
            <a:cxnLst/>
            <a:rect l="l" t="t" r="r" b="b"/>
            <a:pathLst>
              <a:path h="669289">
                <a:moveTo>
                  <a:pt x="0" y="669292"/>
                </a:moveTo>
                <a:lnTo>
                  <a:pt x="0" y="0"/>
                </a:lnTo>
              </a:path>
            </a:pathLst>
          </a:custGeom>
          <a:ln w="9162">
            <a:solidFill>
              <a:srgbClr val="000000"/>
            </a:solidFill>
          </a:ln>
        </p:spPr>
        <p:txBody>
          <a:bodyPr wrap="square" lIns="0" tIns="0" rIns="0" bIns="0" rtlCol="0"/>
          <a:lstStyle/>
          <a:p>
            <a:endParaRPr/>
          </a:p>
        </p:txBody>
      </p:sp>
      <p:sp>
        <p:nvSpPr>
          <p:cNvPr id="9" name="object 9"/>
          <p:cNvSpPr/>
          <p:nvPr/>
        </p:nvSpPr>
        <p:spPr>
          <a:xfrm>
            <a:off x="2084422" y="1815747"/>
            <a:ext cx="1388111" cy="0"/>
          </a:xfrm>
          <a:custGeom>
            <a:avLst/>
            <a:gdLst/>
            <a:ahLst/>
            <a:cxnLst/>
            <a:rect l="l" t="t" r="r" b="b"/>
            <a:pathLst>
              <a:path w="1388110">
                <a:moveTo>
                  <a:pt x="0" y="0"/>
                </a:moveTo>
                <a:lnTo>
                  <a:pt x="1388086" y="0"/>
                </a:lnTo>
              </a:path>
            </a:pathLst>
          </a:custGeom>
          <a:ln w="13752">
            <a:solidFill>
              <a:srgbClr val="000000"/>
            </a:solidFill>
          </a:ln>
        </p:spPr>
        <p:txBody>
          <a:bodyPr wrap="square" lIns="0" tIns="0" rIns="0" bIns="0" rtlCol="0"/>
          <a:lstStyle/>
          <a:p>
            <a:endParaRPr/>
          </a:p>
        </p:txBody>
      </p:sp>
      <p:sp>
        <p:nvSpPr>
          <p:cNvPr id="10" name="object 10"/>
          <p:cNvSpPr/>
          <p:nvPr/>
        </p:nvSpPr>
        <p:spPr>
          <a:xfrm>
            <a:off x="2084422" y="2957211"/>
            <a:ext cx="1388111" cy="0"/>
          </a:xfrm>
          <a:custGeom>
            <a:avLst/>
            <a:gdLst/>
            <a:ahLst/>
            <a:cxnLst/>
            <a:rect l="l" t="t" r="r" b="b"/>
            <a:pathLst>
              <a:path w="1388110">
                <a:moveTo>
                  <a:pt x="0" y="0"/>
                </a:moveTo>
                <a:lnTo>
                  <a:pt x="1388086" y="0"/>
                </a:lnTo>
              </a:path>
            </a:pathLst>
          </a:custGeom>
          <a:ln w="9168">
            <a:solidFill>
              <a:srgbClr val="000000"/>
            </a:solidFill>
          </a:ln>
        </p:spPr>
        <p:txBody>
          <a:bodyPr wrap="square" lIns="0" tIns="0" rIns="0" bIns="0" rtlCol="0"/>
          <a:lstStyle/>
          <a:p>
            <a:endParaRPr/>
          </a:p>
        </p:txBody>
      </p:sp>
      <p:sp>
        <p:nvSpPr>
          <p:cNvPr id="11" name="object 11"/>
          <p:cNvSpPr/>
          <p:nvPr/>
        </p:nvSpPr>
        <p:spPr>
          <a:xfrm>
            <a:off x="4814783" y="4103259"/>
            <a:ext cx="1942464" cy="0"/>
          </a:xfrm>
          <a:custGeom>
            <a:avLst/>
            <a:gdLst/>
            <a:ahLst/>
            <a:cxnLst/>
            <a:rect l="l" t="t" r="r" b="b"/>
            <a:pathLst>
              <a:path w="1942465">
                <a:moveTo>
                  <a:pt x="0" y="0"/>
                </a:moveTo>
                <a:lnTo>
                  <a:pt x="1942405" y="0"/>
                </a:lnTo>
              </a:path>
            </a:pathLst>
          </a:custGeom>
          <a:ln w="9168">
            <a:solidFill>
              <a:srgbClr val="000000"/>
            </a:solidFill>
          </a:ln>
        </p:spPr>
        <p:txBody>
          <a:bodyPr wrap="square" lIns="0" tIns="0" rIns="0" bIns="0" rtlCol="0"/>
          <a:lstStyle/>
          <a:p>
            <a:endParaRPr/>
          </a:p>
        </p:txBody>
      </p:sp>
      <p:sp>
        <p:nvSpPr>
          <p:cNvPr id="12" name="object 12"/>
          <p:cNvSpPr/>
          <p:nvPr/>
        </p:nvSpPr>
        <p:spPr>
          <a:xfrm>
            <a:off x="2464656" y="4107843"/>
            <a:ext cx="1855471" cy="0"/>
          </a:xfrm>
          <a:custGeom>
            <a:avLst/>
            <a:gdLst/>
            <a:ahLst/>
            <a:cxnLst/>
            <a:rect l="l" t="t" r="r" b="b"/>
            <a:pathLst>
              <a:path w="1855470">
                <a:moveTo>
                  <a:pt x="0" y="0"/>
                </a:moveTo>
                <a:lnTo>
                  <a:pt x="1855363" y="0"/>
                </a:lnTo>
              </a:path>
            </a:pathLst>
          </a:custGeom>
          <a:ln w="13752">
            <a:solidFill>
              <a:srgbClr val="000000"/>
            </a:solidFill>
          </a:ln>
        </p:spPr>
        <p:txBody>
          <a:bodyPr wrap="square" lIns="0" tIns="0" rIns="0" bIns="0" rtlCol="0"/>
          <a:lstStyle/>
          <a:p>
            <a:endParaRPr/>
          </a:p>
        </p:txBody>
      </p:sp>
      <p:sp>
        <p:nvSpPr>
          <p:cNvPr id="13" name="object 13"/>
          <p:cNvSpPr/>
          <p:nvPr/>
        </p:nvSpPr>
        <p:spPr>
          <a:xfrm>
            <a:off x="4814785" y="5707727"/>
            <a:ext cx="1956435" cy="0"/>
          </a:xfrm>
          <a:custGeom>
            <a:avLst/>
            <a:gdLst/>
            <a:ahLst/>
            <a:cxnLst/>
            <a:rect l="l" t="t" r="r" b="b"/>
            <a:pathLst>
              <a:path w="1956434">
                <a:moveTo>
                  <a:pt x="0" y="0"/>
                </a:moveTo>
                <a:lnTo>
                  <a:pt x="1956148" y="0"/>
                </a:lnTo>
              </a:path>
            </a:pathLst>
          </a:custGeom>
          <a:ln w="9168">
            <a:solidFill>
              <a:srgbClr val="000000"/>
            </a:solidFill>
          </a:ln>
        </p:spPr>
        <p:txBody>
          <a:bodyPr wrap="square" lIns="0" tIns="0" rIns="0" bIns="0" rtlCol="0"/>
          <a:lstStyle/>
          <a:p>
            <a:endParaRPr/>
          </a:p>
        </p:txBody>
      </p:sp>
      <p:sp>
        <p:nvSpPr>
          <p:cNvPr id="14" name="object 14"/>
          <p:cNvSpPr txBox="1">
            <a:spLocks noGrp="1"/>
          </p:cNvSpPr>
          <p:nvPr>
            <p:ph type="title"/>
          </p:nvPr>
        </p:nvSpPr>
        <p:spPr>
          <a:xfrm>
            <a:off x="2961418" y="661308"/>
            <a:ext cx="31908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Multi</a:t>
            </a:r>
            <a:r>
              <a:rPr sz="4300" dirty="0"/>
              <a:t> </a:t>
            </a:r>
            <a:r>
              <a:rPr sz="4500" b="1" dirty="0">
                <a:solidFill>
                  <a:srgbClr val="002060"/>
                </a:solidFill>
              </a:rPr>
              <a:t>Tasking</a:t>
            </a:r>
          </a:p>
        </p:txBody>
      </p:sp>
      <p:sp>
        <p:nvSpPr>
          <p:cNvPr id="15" name="object 15"/>
          <p:cNvSpPr txBox="1"/>
          <p:nvPr/>
        </p:nvSpPr>
        <p:spPr>
          <a:xfrm>
            <a:off x="408766" y="1850417"/>
            <a:ext cx="781051" cy="752129"/>
          </a:xfrm>
          <a:prstGeom prst="rect">
            <a:avLst/>
          </a:prstGeom>
        </p:spPr>
        <p:txBody>
          <a:bodyPr vert="horz" wrap="square" lIns="0" tIns="13335" rIns="0" bIns="0" rtlCol="0">
            <a:spAutoFit/>
          </a:bodyPr>
          <a:lstStyle/>
          <a:p>
            <a:pPr marL="67309" marR="5080" indent="-55243">
              <a:spcBef>
                <a:spcPts val="105"/>
              </a:spcBef>
            </a:pPr>
            <a:r>
              <a:rPr sz="2400" spc="60" dirty="0">
                <a:solidFill>
                  <a:srgbClr val="050303"/>
                </a:solidFill>
                <a:latin typeface="Times New Roman"/>
                <a:cs typeface="Times New Roman"/>
              </a:rPr>
              <a:t>Many </a:t>
            </a:r>
            <a:r>
              <a:rPr sz="2400" spc="71" dirty="0">
                <a:solidFill>
                  <a:srgbClr val="050303"/>
                </a:solidFill>
                <a:latin typeface="Times New Roman"/>
                <a:cs typeface="Times New Roman"/>
              </a:rPr>
              <a:t>Task</a:t>
            </a:r>
            <a:endParaRPr sz="2400">
              <a:latin typeface="Times New Roman"/>
              <a:cs typeface="Times New Roman"/>
            </a:endParaRPr>
          </a:p>
        </p:txBody>
      </p:sp>
      <p:sp>
        <p:nvSpPr>
          <p:cNvPr id="16" name="object 16"/>
          <p:cNvSpPr txBox="1"/>
          <p:nvPr/>
        </p:nvSpPr>
        <p:spPr>
          <a:xfrm>
            <a:off x="2100455" y="2189648"/>
            <a:ext cx="1358900" cy="382797"/>
          </a:xfrm>
          <a:prstGeom prst="rect">
            <a:avLst/>
          </a:prstGeom>
        </p:spPr>
        <p:txBody>
          <a:bodyPr vert="horz" wrap="square" lIns="0" tIns="13335" rIns="0" bIns="0" rtlCol="0">
            <a:spAutoFit/>
          </a:bodyPr>
          <a:lstStyle/>
          <a:p>
            <a:pPr marL="244469">
              <a:spcBef>
                <a:spcPts val="105"/>
              </a:spcBef>
            </a:pPr>
            <a:r>
              <a:rPr sz="2400" spc="91" dirty="0">
                <a:solidFill>
                  <a:srgbClr val="050303"/>
                </a:solidFill>
                <a:latin typeface="Times New Roman"/>
                <a:cs typeface="Times New Roman"/>
              </a:rPr>
              <a:t>Task</a:t>
            </a:r>
            <a:r>
              <a:rPr sz="2400" spc="-40" dirty="0">
                <a:solidFill>
                  <a:srgbClr val="050303"/>
                </a:solidFill>
                <a:latin typeface="Times New Roman"/>
                <a:cs typeface="Times New Roman"/>
              </a:rPr>
              <a:t> </a:t>
            </a:r>
            <a:r>
              <a:rPr sz="2400" spc="45" dirty="0">
                <a:solidFill>
                  <a:srgbClr val="050303"/>
                </a:solidFill>
                <a:latin typeface="Times New Roman"/>
                <a:cs typeface="Times New Roman"/>
              </a:rPr>
              <a:t>1</a:t>
            </a:r>
            <a:endParaRPr sz="2400">
              <a:latin typeface="Times New Roman"/>
              <a:cs typeface="Times New Roman"/>
            </a:endParaRPr>
          </a:p>
        </p:txBody>
      </p:sp>
      <p:sp>
        <p:nvSpPr>
          <p:cNvPr id="17" name="object 17"/>
          <p:cNvSpPr txBox="1"/>
          <p:nvPr/>
        </p:nvSpPr>
        <p:spPr>
          <a:xfrm>
            <a:off x="4040571" y="1815748"/>
            <a:ext cx="1374775" cy="775854"/>
          </a:xfrm>
          <a:prstGeom prst="rect">
            <a:avLst/>
          </a:prstGeom>
          <a:ln w="9162">
            <a:solidFill>
              <a:srgbClr val="000000"/>
            </a:solidFill>
          </a:ln>
        </p:spPr>
        <p:txBody>
          <a:bodyPr vert="horz" wrap="square" lIns="0" tIns="36831" rIns="0" bIns="0" rtlCol="0">
            <a:spAutoFit/>
          </a:bodyPr>
          <a:lstStyle/>
          <a:p>
            <a:pPr>
              <a:spcBef>
                <a:spcPts val="289"/>
              </a:spcBef>
            </a:pPr>
            <a:endParaRPr sz="2400">
              <a:latin typeface="Times New Roman"/>
              <a:cs typeface="Times New Roman"/>
            </a:endParaRPr>
          </a:p>
          <a:p>
            <a:pPr marL="256534"/>
            <a:r>
              <a:rPr sz="2400" spc="185" dirty="0">
                <a:solidFill>
                  <a:srgbClr val="050303"/>
                </a:solidFill>
                <a:latin typeface="Times New Roman"/>
                <a:cs typeface="Times New Roman"/>
              </a:rPr>
              <a:t>Task2</a:t>
            </a:r>
            <a:endParaRPr sz="2400">
              <a:latin typeface="Times New Roman"/>
              <a:cs typeface="Times New Roman"/>
            </a:endParaRPr>
          </a:p>
        </p:txBody>
      </p:sp>
      <p:sp>
        <p:nvSpPr>
          <p:cNvPr id="18" name="object 18"/>
          <p:cNvSpPr txBox="1"/>
          <p:nvPr/>
        </p:nvSpPr>
        <p:spPr>
          <a:xfrm>
            <a:off x="5950908" y="1815748"/>
            <a:ext cx="1374775" cy="775854"/>
          </a:xfrm>
          <a:prstGeom prst="rect">
            <a:avLst/>
          </a:prstGeom>
          <a:ln w="9162">
            <a:solidFill>
              <a:srgbClr val="000000"/>
            </a:solidFill>
          </a:ln>
        </p:spPr>
        <p:txBody>
          <a:bodyPr vert="horz" wrap="square" lIns="0" tIns="36831" rIns="0" bIns="0" rtlCol="0">
            <a:spAutoFit/>
          </a:bodyPr>
          <a:lstStyle/>
          <a:p>
            <a:pPr>
              <a:spcBef>
                <a:spcPts val="289"/>
              </a:spcBef>
            </a:pPr>
            <a:endParaRPr sz="2400">
              <a:latin typeface="Times New Roman"/>
              <a:cs typeface="Times New Roman"/>
            </a:endParaRPr>
          </a:p>
          <a:p>
            <a:pPr marL="251454"/>
            <a:r>
              <a:rPr sz="2400" spc="211" dirty="0">
                <a:solidFill>
                  <a:srgbClr val="050303"/>
                </a:solidFill>
                <a:latin typeface="Times New Roman"/>
                <a:cs typeface="Times New Roman"/>
              </a:rPr>
              <a:t>Task3</a:t>
            </a:r>
            <a:endParaRPr sz="2400">
              <a:latin typeface="Times New Roman"/>
              <a:cs typeface="Times New Roman"/>
            </a:endParaRPr>
          </a:p>
        </p:txBody>
      </p:sp>
      <p:sp>
        <p:nvSpPr>
          <p:cNvPr id="19" name="object 19"/>
          <p:cNvSpPr txBox="1"/>
          <p:nvPr/>
        </p:nvSpPr>
        <p:spPr>
          <a:xfrm>
            <a:off x="385250" y="4660528"/>
            <a:ext cx="820419" cy="763671"/>
          </a:xfrm>
          <a:prstGeom prst="rect">
            <a:avLst/>
          </a:prstGeom>
        </p:spPr>
        <p:txBody>
          <a:bodyPr vert="horz" wrap="square" lIns="0" tIns="13335" rIns="0" bIns="0" rtlCol="0">
            <a:spAutoFit/>
          </a:bodyPr>
          <a:lstStyle/>
          <a:p>
            <a:pPr marL="12700">
              <a:lnSpc>
                <a:spcPts val="2725"/>
              </a:lnSpc>
              <a:spcBef>
                <a:spcPts val="105"/>
              </a:spcBef>
            </a:pPr>
            <a:r>
              <a:rPr sz="2400" spc="-11" dirty="0">
                <a:solidFill>
                  <a:srgbClr val="050303"/>
                </a:solidFill>
                <a:latin typeface="Times New Roman"/>
                <a:cs typeface="Times New Roman"/>
              </a:rPr>
              <a:t>Single</a:t>
            </a:r>
            <a:endParaRPr sz="2400">
              <a:latin typeface="Times New Roman"/>
              <a:cs typeface="Times New Roman"/>
            </a:endParaRPr>
          </a:p>
          <a:p>
            <a:pPr marL="92072">
              <a:lnSpc>
                <a:spcPts val="3145"/>
              </a:lnSpc>
            </a:pPr>
            <a:r>
              <a:rPr sz="2751" spc="-25" dirty="0">
                <a:solidFill>
                  <a:srgbClr val="050303"/>
                </a:solidFill>
                <a:latin typeface="Courier New"/>
                <a:cs typeface="Courier New"/>
              </a:rPr>
              <a:t>CPU</a:t>
            </a:r>
            <a:endParaRPr sz="2751">
              <a:latin typeface="Courier New"/>
              <a:cs typeface="Courier New"/>
            </a:endParaRPr>
          </a:p>
        </p:txBody>
      </p:sp>
      <p:sp>
        <p:nvSpPr>
          <p:cNvPr id="20" name="object 20"/>
          <p:cNvSpPr txBox="1"/>
          <p:nvPr/>
        </p:nvSpPr>
        <p:spPr>
          <a:xfrm>
            <a:off x="2730738" y="4813078"/>
            <a:ext cx="1303020" cy="436786"/>
          </a:xfrm>
          <a:prstGeom prst="rect">
            <a:avLst/>
          </a:prstGeom>
        </p:spPr>
        <p:txBody>
          <a:bodyPr vert="horz" wrap="square" lIns="0" tIns="13335" rIns="0" bIns="0" rtlCol="0">
            <a:spAutoFit/>
          </a:bodyPr>
          <a:lstStyle/>
          <a:p>
            <a:pPr marL="12700">
              <a:spcBef>
                <a:spcPts val="105"/>
              </a:spcBef>
            </a:pPr>
            <a:r>
              <a:rPr sz="2751" spc="80" dirty="0">
                <a:solidFill>
                  <a:srgbClr val="037C08"/>
                </a:solidFill>
                <a:latin typeface="Times New Roman"/>
                <a:cs typeface="Times New Roman"/>
              </a:rPr>
              <a:t>Memory</a:t>
            </a:r>
            <a:endParaRPr sz="2751">
              <a:latin typeface="Times New Roman"/>
              <a:cs typeface="Times New Roman"/>
            </a:endParaRPr>
          </a:p>
        </p:txBody>
      </p:sp>
      <p:sp>
        <p:nvSpPr>
          <p:cNvPr id="21" name="object 21"/>
          <p:cNvSpPr txBox="1"/>
          <p:nvPr/>
        </p:nvSpPr>
        <p:spPr>
          <a:xfrm>
            <a:off x="5298471" y="4304235"/>
            <a:ext cx="960119" cy="1153841"/>
          </a:xfrm>
          <a:prstGeom prst="rect">
            <a:avLst/>
          </a:prstGeom>
        </p:spPr>
        <p:txBody>
          <a:bodyPr vert="horz" wrap="square" lIns="0" tIns="64769" rIns="0" bIns="0" rtlCol="0">
            <a:spAutoFit/>
          </a:bodyPr>
          <a:lstStyle/>
          <a:p>
            <a:pPr marL="12065" marR="5080" indent="21590" algn="ctr">
              <a:lnSpc>
                <a:spcPts val="2891"/>
              </a:lnSpc>
              <a:spcBef>
                <a:spcPts val="509"/>
              </a:spcBef>
            </a:pPr>
            <a:r>
              <a:rPr sz="2751" spc="-25" dirty="0">
                <a:solidFill>
                  <a:srgbClr val="050303"/>
                </a:solidFill>
                <a:latin typeface="Courier New"/>
                <a:cs typeface="Courier New"/>
              </a:rPr>
              <a:t>CPU </a:t>
            </a:r>
            <a:r>
              <a:rPr sz="2751" spc="-195" dirty="0">
                <a:solidFill>
                  <a:srgbClr val="080572"/>
                </a:solidFill>
                <a:latin typeface="Courier New"/>
                <a:cs typeface="Courier New"/>
              </a:rPr>
              <a:t>PC,SP </a:t>
            </a:r>
            <a:r>
              <a:rPr sz="2251" spc="51" dirty="0">
                <a:solidFill>
                  <a:srgbClr val="080572"/>
                </a:solidFill>
                <a:latin typeface="Arial"/>
                <a:cs typeface="Arial"/>
              </a:rPr>
              <a:t>GPR</a:t>
            </a:r>
            <a:endParaRPr sz="2251">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Any system that has a deterministic response to a given event can be considered “ real-time.</a:t>
            </a:r>
          </a:p>
          <a:p>
            <a:r>
              <a:rPr lang="en-US"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severity of consequences if the required </a:t>
            </a:r>
            <a:r>
              <a:rPr lang="en-US" dirty="0" err="1">
                <a:latin typeface="Arial" panose="020B0604020202020204" pitchFamily="34" charset="0"/>
                <a:cs typeface="Arial" panose="020B0604020202020204" pitchFamily="34" charset="0"/>
              </a:rPr>
              <a:t>realtime</a:t>
            </a:r>
            <a:r>
              <a:rPr lang="en-US" dirty="0">
                <a:latin typeface="Arial" panose="020B0604020202020204" pitchFamily="34" charset="0"/>
                <a:cs typeface="Arial" panose="020B0604020202020204" pitchFamily="34" charset="0"/>
              </a:rPr>
              <a:t> deadlines are not met.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3" name="object 3"/>
          <p:cNvSpPr txBox="1"/>
          <p:nvPr/>
        </p:nvSpPr>
        <p:spPr>
          <a:xfrm>
            <a:off x="536493" y="1895749"/>
            <a:ext cx="8074107" cy="4167808"/>
          </a:xfrm>
          <a:prstGeom prst="rect">
            <a:avLst/>
          </a:prstGeom>
        </p:spPr>
        <p:txBody>
          <a:bodyPr vert="horz" wrap="square" lIns="0" tIns="121920" rIns="0" bIns="0" rtlCol="0">
            <a:spAutoFit/>
          </a:bodyPr>
          <a:lstStyle/>
          <a:p>
            <a:pPr marL="189226" indent="-165731">
              <a:spcBef>
                <a:spcPts val="960"/>
              </a:spcBef>
              <a:buClr>
                <a:srgbClr val="956605"/>
              </a:buClr>
              <a:buSzPct val="96774"/>
              <a:buChar char="•"/>
              <a:tabLst>
                <a:tab pos="189226" algn="l"/>
              </a:tabLst>
            </a:pPr>
            <a:r>
              <a:rPr lang="en-US" sz="3100" spc="400" dirty="0">
                <a:solidFill>
                  <a:srgbClr val="052F05"/>
                </a:solidFill>
                <a:latin typeface="Arial" panose="020B0604020202020204" pitchFamily="34" charset="0"/>
                <a:cs typeface="Arial" panose="020B0604020202020204" pitchFamily="34" charset="0"/>
              </a:rPr>
              <a:t>DO</a:t>
            </a:r>
            <a:r>
              <a:rPr sz="3100" spc="400" dirty="0">
                <a:solidFill>
                  <a:srgbClr val="052F05"/>
                </a:solidFill>
                <a:latin typeface="Arial" panose="020B0604020202020204" pitchFamily="34" charset="0"/>
                <a:cs typeface="Arial" panose="020B0604020202020204" pitchFamily="34" charset="0"/>
              </a:rPr>
              <a:t>RMANT</a:t>
            </a:r>
            <a:endParaRPr sz="3100" dirty="0">
              <a:latin typeface="Arial" panose="020B0604020202020204" pitchFamily="34" charset="0"/>
              <a:cs typeface="Arial" panose="020B0604020202020204" pitchFamily="34" charset="0"/>
            </a:endParaRPr>
          </a:p>
          <a:p>
            <a:pPr marL="179701" indent="-156207">
              <a:spcBef>
                <a:spcPts val="865"/>
              </a:spcBef>
              <a:buClr>
                <a:srgbClr val="956605"/>
              </a:buClr>
              <a:buSzPct val="96774"/>
              <a:buChar char="•"/>
              <a:tabLst>
                <a:tab pos="179701" algn="l"/>
              </a:tabLst>
            </a:pPr>
            <a:r>
              <a:rPr sz="3100" spc="271" dirty="0">
                <a:solidFill>
                  <a:srgbClr val="052F05"/>
                </a:solidFill>
                <a:latin typeface="Arial" panose="020B0604020202020204" pitchFamily="34" charset="0"/>
                <a:cs typeface="Arial" panose="020B0604020202020204" pitchFamily="34" charset="0"/>
              </a:rPr>
              <a:t>READY</a:t>
            </a:r>
            <a:endParaRPr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211" dirty="0">
                <a:solidFill>
                  <a:srgbClr val="052F05"/>
                </a:solidFill>
                <a:latin typeface="Arial" panose="020B0604020202020204" pitchFamily="34" charset="0"/>
                <a:cs typeface="Arial" panose="020B0604020202020204" pitchFamily="34" charset="0"/>
              </a:rPr>
              <a:t>RUNNING</a:t>
            </a:r>
            <a:endParaRPr lang="en-US"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11" dirty="0">
                <a:solidFill>
                  <a:srgbClr val="052F05"/>
                </a:solidFill>
                <a:latin typeface="Arial" panose="020B0604020202020204" pitchFamily="34" charset="0"/>
                <a:cs typeface="Arial" panose="020B0604020202020204" pitchFamily="34" charset="0"/>
              </a:rPr>
              <a:t>WAITING</a:t>
            </a:r>
            <a:endParaRPr sz="3100" dirty="0">
              <a:latin typeface="Arial" panose="020B0604020202020204" pitchFamily="34" charset="0"/>
              <a:cs typeface="Arial" panose="020B0604020202020204" pitchFamily="34" charset="0"/>
            </a:endParaRPr>
          </a:p>
          <a:p>
            <a:pPr marL="194940" indent="-171446">
              <a:spcBef>
                <a:spcPts val="795"/>
              </a:spcBef>
              <a:buClr>
                <a:srgbClr val="956605"/>
              </a:buClr>
              <a:buSzPct val="96774"/>
              <a:buChar char="•"/>
              <a:tabLst>
                <a:tab pos="194940" algn="l"/>
              </a:tabLst>
            </a:pPr>
            <a:r>
              <a:rPr sz="3100" spc="360" dirty="0">
                <a:solidFill>
                  <a:srgbClr val="052F05"/>
                </a:solidFill>
                <a:latin typeface="Arial" panose="020B0604020202020204" pitchFamily="34" charset="0"/>
                <a:cs typeface="Arial" panose="020B0604020202020204" pitchFamily="34" charset="0"/>
              </a:rPr>
              <a:t>ISR</a:t>
            </a:r>
            <a:endParaRPr sz="3100" dirty="0">
              <a:latin typeface="Arial" panose="020B0604020202020204" pitchFamily="34" charset="0"/>
              <a:cs typeface="Arial" panose="020B0604020202020204" pitchFamily="34" charset="0"/>
            </a:endParaRPr>
          </a:p>
          <a:p>
            <a:pPr>
              <a:spcBef>
                <a:spcPts val="2025"/>
              </a:spcBef>
            </a:pPr>
            <a:endParaRPr sz="3100" dirty="0">
              <a:latin typeface="Arial" panose="020B0604020202020204" pitchFamily="34" charset="0"/>
              <a:cs typeface="Arial" panose="020B0604020202020204" pitchFamily="34" charset="0"/>
            </a:endParaRPr>
          </a:p>
          <a:p>
            <a:pPr marL="12700"/>
            <a:r>
              <a:rPr sz="3100" b="1" dirty="0">
                <a:solidFill>
                  <a:srgbClr val="0562F2"/>
                </a:solidFill>
                <a:latin typeface="Arial" panose="020B0604020202020204" pitchFamily="34" charset="0"/>
                <a:cs typeface="Arial" panose="020B0604020202020204" pitchFamily="34" charset="0"/>
              </a:rPr>
              <a:t>Note:</a:t>
            </a:r>
            <a:r>
              <a:rPr sz="3100" b="1" spc="135" dirty="0">
                <a:solidFill>
                  <a:srgbClr val="0562F2"/>
                </a:solidFill>
                <a:latin typeface="Arial" panose="020B0604020202020204" pitchFamily="34" charset="0"/>
                <a:cs typeface="Arial" panose="020B0604020202020204" pitchFamily="34" charset="0"/>
              </a:rPr>
              <a:t> </a:t>
            </a:r>
            <a:r>
              <a:rPr lang="en-US" sz="3100" b="1" dirty="0">
                <a:solidFill>
                  <a:srgbClr val="0562F2"/>
                </a:solidFill>
                <a:latin typeface="Arial" panose="020B0604020202020204" pitchFamily="34" charset="0"/>
                <a:cs typeface="Arial" panose="020B0604020202020204" pitchFamily="34" charset="0"/>
              </a:rPr>
              <a:t>Typically,</a:t>
            </a:r>
            <a:r>
              <a:rPr sz="3100" b="1" spc="211"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Tasks</a:t>
            </a:r>
            <a:r>
              <a:rPr sz="3100" b="1" spc="12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are</a:t>
            </a:r>
            <a:r>
              <a:rPr sz="3100" b="1" spc="14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infinite</a:t>
            </a:r>
            <a:r>
              <a:rPr sz="3100" b="1" spc="255" dirty="0">
                <a:solidFill>
                  <a:srgbClr val="0562F2"/>
                </a:solidFill>
                <a:latin typeface="Arial" panose="020B0604020202020204" pitchFamily="34" charset="0"/>
                <a:cs typeface="Arial" panose="020B0604020202020204" pitchFamily="34" charset="0"/>
              </a:rPr>
              <a:t> </a:t>
            </a:r>
            <a:r>
              <a:rPr sz="3100" b="1" spc="-11" dirty="0">
                <a:solidFill>
                  <a:srgbClr val="0562F2"/>
                </a:solidFill>
                <a:latin typeface="Arial" panose="020B0604020202020204" pitchFamily="34" charset="0"/>
                <a:cs typeface="Arial" panose="020B0604020202020204" pitchFamily="34" charset="0"/>
              </a:rPr>
              <a:t>loops.</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dirty="0">
                <a:latin typeface="Arial" panose="020B0604020202020204" pitchFamily="34" charset="0"/>
                <a:cs typeface="Arial" panose="020B0604020202020204" pitchFamily="34" charset="0"/>
              </a:rPr>
              <a:t>There are two main types of RTOS task scheduling algorithms: </a:t>
            </a:r>
            <a:r>
              <a:rPr lang="en-US" b="1" dirty="0">
                <a:latin typeface="Arial" panose="020B0604020202020204" pitchFamily="34" charset="0"/>
                <a:cs typeface="Arial" panose="020B0604020202020204" pitchFamily="34" charset="0"/>
              </a:rPr>
              <a:t>preemptive</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non-preemptive</a:t>
            </a:r>
            <a:r>
              <a:rPr lang="en-US"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allow the RTOS to interrupt a running task and switch to a higher-priority task. This is important for ensuring that critical tasks meet their deadlines, even if lower-priority tasks are already running.</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p:txBody>
          <a:bodyPr>
            <a:normAutofit/>
          </a:bodyPr>
          <a:lstStyle/>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In </a:t>
            </a:r>
            <a:r>
              <a:rPr lang="en-US" dirty="0" err="1">
                <a:latin typeface="Arial" panose="020B0604020202020204" pitchFamily="34" charset="0"/>
                <a:cs typeface="Arial" panose="020B0604020202020204" pitchFamily="34" charset="0"/>
              </a:rPr>
              <a:t>FreeRTOS</a:t>
            </a:r>
            <a:r>
              <a:rPr lang="en-US" dirty="0">
                <a:latin typeface="Arial" panose="020B0604020202020204" pitchFamily="34" charset="0"/>
                <a:cs typeface="Arial" panose="020B0604020202020204" pitchFamily="34" charset="0"/>
              </a:rPr>
              <a:t>, the default time slice is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and a time slice is known as a “tick.” A hardware timer is configured to create an interrupt every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The ISR for that timer runs the scheduler, which chooses the task to run next.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 each tick interrupt, the task with the highest priority is chosen to run. If the highest priority tasks have the same priority, they are executed in a round-robin fashion. If a task with a higher priority than the currently running task becomes available (e.g. in the "Ready" state), then it will immediately run. It does not wait for the next tick.</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dirty="0">
                <a:latin typeface="Arial" panose="020B0604020202020204" pitchFamily="34" charset="0"/>
                <a:cs typeface="Arial" panose="020B0604020202020204" pitchFamily="34" charset="0"/>
              </a:rPr>
              <a:t>heap_1: Allocation only—no freeing is allowed. This is best suited for simple applications that don't free anything after initial creation. This implementation, along with heap_2, provides the most deterministic timing since neither heap ever performs a search for adjacent free blocks to combine.</a:t>
            </a:r>
          </a:p>
          <a:p>
            <a:r>
              <a:rPr lang="en-US" dirty="0">
                <a:latin typeface="Arial" panose="020B0604020202020204" pitchFamily="34" charset="0"/>
                <a:cs typeface="Arial" panose="020B0604020202020204" pitchFamily="34" charset="0"/>
              </a:rPr>
              <a:t>heap_2: Allocation and freeing are both allowed, but adjacent free blocks are not combined. This limits appropriate use cases to those applications that can know/guarantee they are reusing a number of items that are the same size each time.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dirty="0">
                <a:latin typeface="Arial" panose="020B0604020202020204" pitchFamily="34" charset="0"/>
                <a:cs typeface="Arial" panose="020B0604020202020204" pitchFamily="34" charset="0"/>
              </a:rPr>
              <a:t>heap_3: Wraps standard malloc/free implementations to provide thread safety.</a:t>
            </a:r>
          </a:p>
          <a:p>
            <a:r>
              <a:rPr lang="en-US" dirty="0">
                <a:latin typeface="Arial" panose="020B0604020202020204" pitchFamily="34" charset="0"/>
                <a:cs typeface="Arial" panose="020B0604020202020204" pitchFamily="34" charset="0"/>
              </a:rPr>
              <a:t>heap_4: The same as heap_2 but combines adjacent free space. Allows locating the entire heap by giving an absolute address. Well suited for applications to use dynamic allocation.</a:t>
            </a:r>
          </a:p>
          <a:p>
            <a:r>
              <a:rPr lang="en-US" dirty="0">
                <a:latin typeface="Arial" panose="020B0604020202020204" pitchFamily="34" charset="0"/>
                <a:cs typeface="Arial" panose="020B0604020202020204" pitchFamily="34" charset="0"/>
              </a:rPr>
              <a:t>heap_5: The same as heap_4 but allows for creating a heap that is distributed across different noncontiguous memory regions—for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unschedulable when tasks 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periodic or aperiodic 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072F07"/>
                </a:solidFill>
                <a:latin typeface="Arial" panose="020B0604020202020204" pitchFamily="34" charset="0"/>
                <a:cs typeface="Arial" panose="020B0604020202020204" pitchFamily="34" charset="0"/>
              </a:rPr>
              <a:t>on</a:t>
            </a:r>
            <a:r>
              <a:rPr sz="30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the</a:t>
            </a:r>
            <a:r>
              <a:rPr lang="en-US" sz="3051" spc="5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sz="3051" dirty="0">
                <a:solidFill>
                  <a:srgbClr val="072F07"/>
                </a:solidFill>
                <a:latin typeface="Arial" panose="020B0604020202020204" pitchFamily="34" charset="0"/>
                <a:cs typeface="Arial" panose="020B0604020202020204" pitchFamily="34" charset="0"/>
              </a:rPr>
              <a:t>	</a:t>
            </a:r>
            <a:r>
              <a:rPr sz="3051" spc="-629"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context</a:t>
            </a:r>
            <a:r>
              <a:rPr sz="3051"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storage</a:t>
            </a:r>
            <a:r>
              <a:rPr lang="en-US" sz="3051" spc="-11"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A</a:t>
            </a:r>
            <a:r>
              <a:rPr sz="3051" spc="51" dirty="0">
                <a:solidFill>
                  <a:srgbClr val="072F07"/>
                </a:solidFill>
                <a:latin typeface="Arial" panose="020B0604020202020204" pitchFamily="34" charset="0"/>
                <a:cs typeface="Arial" panose="020B0604020202020204" pitchFamily="34" charset="0"/>
              </a:rPr>
              <a:t>rea</a:t>
            </a:r>
            <a:endParaRPr lang="en-US" sz="3051" spc="51" dirty="0">
              <a:solidFill>
                <a:srgbClr val="072F07"/>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solidFill>
                  <a:srgbClr val="444444"/>
                </a:solidFill>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solidFill>
                  <a:srgbClr val="444444"/>
                </a:solidFill>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solidFill>
                  <a:srgbClr val="444444"/>
                </a:solidFill>
                <a:effectLst/>
                <a:latin typeface="Arial" panose="020B0604020202020204" pitchFamily="34" charset="0"/>
                <a:cs typeface="Arial" panose="020B0604020202020204" pitchFamily="34" charset="0"/>
              </a:rPr>
              <a:t>Implement thru data structure, called a task control block.</a:t>
            </a:r>
          </a:p>
          <a:p>
            <a:r>
              <a:rPr lang="en-US" sz="1900" b="0" i="0" dirty="0">
                <a:solidFill>
                  <a:srgbClr val="444444"/>
                </a:solidFill>
                <a:effectLst/>
                <a:latin typeface="Arial" panose="020B0604020202020204" pitchFamily="34" charset="0"/>
                <a:cs typeface="Arial" panose="020B0604020202020204" pitchFamily="34" charset="0"/>
              </a:rPr>
              <a:t>This data structure contains at least a PC, register contents, an identification string or number, a status, and a priority if applicable.</a:t>
            </a:r>
          </a:p>
          <a:p>
            <a:r>
              <a:rPr lang="en-US" sz="1900" b="0" i="0" dirty="0">
                <a:solidFill>
                  <a:srgbClr val="444444"/>
                </a:solidFill>
                <a:effectLst/>
                <a:latin typeface="Arial" panose="020B0604020202020204" pitchFamily="34" charset="0"/>
                <a:cs typeface="Arial" panose="020B0604020202020204" pitchFamily="34" charset="0"/>
              </a:rPr>
              <a:t>The system stores these TCBs in one or more data structures, such as a linked list.</a:t>
            </a:r>
          </a:p>
          <a:p>
            <a:r>
              <a:rPr lang="en-US" sz="1900" b="0" i="0" dirty="0">
                <a:solidFill>
                  <a:srgbClr val="444444"/>
                </a:solidFill>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052F05"/>
                </a:solidFill>
                <a:latin typeface="Arial" panose="020B0604020202020204" pitchFamily="34" charset="0"/>
                <a:cs typeface="Arial" panose="020B0604020202020204" pitchFamily="34" charset="0"/>
              </a:rPr>
              <a:t>Must</a:t>
            </a:r>
            <a:r>
              <a:rPr sz="3051" spc="10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not</a:t>
            </a:r>
            <a:r>
              <a:rPr sz="3051" spc="85"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be</a:t>
            </a:r>
            <a:r>
              <a:rPr sz="3051" spc="3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Interrupted.</a:t>
            </a:r>
            <a:endParaRPr sz="3051" dirty="0">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sz="3100" spc="91" dirty="0">
                <a:solidFill>
                  <a:srgbClr val="072F07"/>
                </a:solidFill>
                <a:latin typeface="Arial" panose="020B0604020202020204" pitchFamily="34" charset="0"/>
                <a:cs typeface="Arial" panose="020B0604020202020204" pitchFamily="34" charset="0"/>
              </a:rPr>
              <a:t>1/0</a:t>
            </a:r>
            <a:r>
              <a:rPr sz="3100" dirty="0">
                <a:solidFill>
                  <a:srgbClr val="072F07"/>
                </a:solidFill>
                <a:latin typeface="Arial" panose="020B0604020202020204" pitchFamily="34" charset="0"/>
                <a:cs typeface="Arial" panose="020B0604020202020204" pitchFamily="34" charset="0"/>
              </a:rPr>
              <a:t>	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76816" y="1855764"/>
            <a:ext cx="7463791" cy="30600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sz="3051" spc="195" dirty="0">
                <a:solidFill>
                  <a:srgbClr val="072F07"/>
                </a:solidFill>
                <a:latin typeface="Arial" panose="020B0604020202020204" pitchFamily="34" charset="0"/>
                <a:cs typeface="Arial" panose="020B0604020202020204" pitchFamily="34" charset="0"/>
              </a:rPr>
              <a:t>A</a:t>
            </a:r>
            <a:r>
              <a:rPr sz="3051" spc="2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540"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635" dirty="0">
                <a:solidFill>
                  <a:srgbClr val="072F07"/>
                </a:solidFill>
                <a:latin typeface="Arial" panose="020B0604020202020204" pitchFamily="34" charset="0"/>
                <a:cs typeface="Arial" panose="020B0604020202020204" pitchFamily="34" charset="0"/>
              </a:rPr>
              <a:t> </a:t>
            </a:r>
            <a:r>
              <a:rPr sz="3051" spc="71" dirty="0">
                <a:solidFill>
                  <a:srgbClr val="072F07"/>
                </a:solidFill>
                <a:latin typeface="Arial" panose="020B0604020202020204" pitchFamily="34" charset="0"/>
                <a:cs typeface="Arial" panose="020B0604020202020204" pitchFamily="34" charset="0"/>
              </a:rPr>
              <a:t>can</a:t>
            </a:r>
            <a:r>
              <a:rPr sz="3051" spc="50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be</a:t>
            </a:r>
            <a:r>
              <a:rPr sz="3051" spc="4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used</a:t>
            </a:r>
            <a:r>
              <a:rPr sz="3051" spc="59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by</a:t>
            </a:r>
            <a:r>
              <a:rPr sz="3051" spc="465" dirty="0">
                <a:solidFill>
                  <a:srgbClr val="072F07"/>
                </a:solidFill>
                <a:latin typeface="Arial" panose="020B0604020202020204" pitchFamily="34" charset="0"/>
                <a:cs typeface="Arial" panose="020B0604020202020204" pitchFamily="34" charset="0"/>
              </a:rPr>
              <a:t> </a:t>
            </a:r>
            <a:r>
              <a:rPr lang="en-US" sz="3051" spc="-165" dirty="0">
                <a:solidFill>
                  <a:srgbClr val="072F07"/>
                </a:solidFill>
                <a:latin typeface="Arial" panose="020B0604020202020204" pitchFamily="34" charset="0"/>
                <a:cs typeface="Arial" panose="020B0604020202020204" pitchFamily="34" charset="0"/>
              </a:rPr>
              <a:t>m</a:t>
            </a:r>
            <a:r>
              <a:rPr sz="3051" spc="-165" dirty="0">
                <a:solidFill>
                  <a:srgbClr val="072F07"/>
                </a:solidFill>
                <a:latin typeface="Arial" panose="020B0604020202020204" pitchFamily="34" charset="0"/>
                <a:cs typeface="Arial" panose="020B0604020202020204" pitchFamily="34" charset="0"/>
              </a:rPr>
              <a:t>ore </a:t>
            </a:r>
            <a:r>
              <a:rPr sz="3051" spc="65" dirty="0">
                <a:solidFill>
                  <a:srgbClr val="072F07"/>
                </a:solidFill>
                <a:latin typeface="Arial" panose="020B0604020202020204" pitchFamily="34" charset="0"/>
                <a:cs typeface="Arial" panose="020B0604020202020204" pitchFamily="34" charset="0"/>
              </a:rPr>
              <a:t>than</a:t>
            </a:r>
            <a:r>
              <a:rPr sz="3051" spc="55"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one</a:t>
            </a:r>
            <a:r>
              <a:rPr sz="3051" spc="-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task</a:t>
            </a:r>
            <a:r>
              <a:rPr sz="3051" spc="115"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data</a:t>
            </a:r>
            <a:r>
              <a:rPr sz="3051" spc="75"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corruption</a:t>
            </a:r>
            <a:endParaRPr sz="3051"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3051" spc="195" dirty="0">
                <a:solidFill>
                  <a:srgbClr val="072F07"/>
                </a:solidFill>
                <a:latin typeface="Arial" panose="020B0604020202020204" pitchFamily="34" charset="0"/>
                <a:cs typeface="Arial" panose="020B0604020202020204" pitchFamily="34" charset="0"/>
              </a:rPr>
              <a:t>A</a:t>
            </a:r>
            <a:r>
              <a:rPr sz="3051" spc="3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65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751"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can</a:t>
            </a:r>
            <a:r>
              <a:rPr sz="3051" spc="520"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be</a:t>
            </a:r>
            <a:r>
              <a:rPr sz="3051" spc="48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interrupted</a:t>
            </a:r>
            <a:r>
              <a:rPr sz="3051" spc="15"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at </a:t>
            </a:r>
            <a:r>
              <a:rPr sz="3051" dirty="0">
                <a:solidFill>
                  <a:srgbClr val="072F07"/>
                </a:solidFill>
                <a:latin typeface="Arial" panose="020B0604020202020204" pitchFamily="34" charset="0"/>
                <a:cs typeface="Arial" panose="020B0604020202020204" pitchFamily="34" charset="0"/>
              </a:rPr>
              <a:t>any</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ti</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a:t>
            </a:r>
            <a:r>
              <a:rPr sz="3051" spc="2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and</a:t>
            </a:r>
            <a:r>
              <a:rPr sz="3051" spc="24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resu</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ed</a:t>
            </a:r>
            <a:r>
              <a:rPr sz="3051" spc="26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at</a:t>
            </a:r>
            <a:r>
              <a:rPr sz="3051" spc="19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a</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later</a:t>
            </a:r>
            <a:r>
              <a:rPr sz="3051" spc="185" dirty="0">
                <a:solidFill>
                  <a:srgbClr val="072F07"/>
                </a:solidFill>
                <a:latin typeface="Arial" panose="020B0604020202020204" pitchFamily="34" charset="0"/>
                <a:cs typeface="Arial" panose="020B0604020202020204" pitchFamily="34" charset="0"/>
              </a:rPr>
              <a:t>  </a:t>
            </a:r>
            <a:r>
              <a:rPr sz="3051" spc="-145" dirty="0">
                <a:solidFill>
                  <a:srgbClr val="072F07"/>
                </a:solidFill>
                <a:latin typeface="Arial" panose="020B0604020202020204" pitchFamily="34" charset="0"/>
                <a:cs typeface="Arial" panose="020B0604020202020204" pitchFamily="34" charset="0"/>
              </a:rPr>
              <a:t>ti</a:t>
            </a:r>
            <a:r>
              <a:rPr lang="en-US" sz="3051" spc="-145" dirty="0">
                <a:solidFill>
                  <a:srgbClr val="072F07"/>
                </a:solidFill>
                <a:latin typeface="Arial" panose="020B0604020202020204" pitchFamily="34" charset="0"/>
                <a:cs typeface="Arial" panose="020B0604020202020204" pitchFamily="34" charset="0"/>
              </a:rPr>
              <a:t>m</a:t>
            </a:r>
            <a:r>
              <a:rPr sz="3051" spc="-145" dirty="0">
                <a:solidFill>
                  <a:srgbClr val="072F07"/>
                </a:solidFill>
                <a:latin typeface="Arial" panose="020B0604020202020204" pitchFamily="34" charset="0"/>
                <a:cs typeface="Arial" panose="020B0604020202020204" pitchFamily="34" charset="0"/>
              </a:rPr>
              <a:t>e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loss</a:t>
            </a:r>
            <a:r>
              <a:rPr sz="3051" spc="91" dirty="0">
                <a:solidFill>
                  <a:srgbClr val="072F07"/>
                </a:solidFill>
                <a:latin typeface="Arial" panose="020B0604020202020204" pitchFamily="34" charset="0"/>
                <a:cs typeface="Arial" panose="020B0604020202020204" pitchFamily="34" charset="0"/>
              </a:rPr>
              <a:t> </a:t>
            </a:r>
            <a:r>
              <a:rPr sz="3051" spc="75" dirty="0">
                <a:solidFill>
                  <a:srgbClr val="072F07"/>
                </a:solidFill>
                <a:latin typeface="Arial" panose="020B0604020202020204" pitchFamily="34" charset="0"/>
                <a:cs typeface="Arial" panose="020B0604020202020204" pitchFamily="34" charset="0"/>
              </a:rPr>
              <a:t>of</a:t>
            </a:r>
            <a:r>
              <a:rPr sz="3051" spc="-25"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data</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sz="4500" b="1" dirty="0">
                <a:solidFill>
                  <a:srgbClr val="002060"/>
                </a:solidFill>
              </a:rPr>
              <a:t>Non-Reentrant Functions</a:t>
            </a:r>
          </a:p>
        </p:txBody>
      </p:sp>
      <p:sp>
        <p:nvSpPr>
          <p:cNvPr id="3" name="object 3"/>
          <p:cNvSpPr txBox="1"/>
          <p:nvPr/>
        </p:nvSpPr>
        <p:spPr>
          <a:xfrm>
            <a:off x="1238525" y="1979539"/>
            <a:ext cx="4000500"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endParaRPr sz="3151"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impossible to do other tasks or even enter a “power saving” or sleep mode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Not possible to guarantee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0" y="304800"/>
            <a:ext cx="9144000" cy="6324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105291"/>
          </a:xfrm>
          <a:prstGeom prst="rect">
            <a:avLst/>
          </a:prstGeom>
        </p:spPr>
        <p:txBody>
          <a:bodyPr vert="horz" wrap="square" lIns="0" tIns="0" rIns="0" bIns="0" rtlCol="0">
            <a:spAutoFit/>
          </a:bodyPr>
          <a:lstStyle/>
          <a:p>
            <a:pPr marL="0" indent="0" algn="l" fontAlgn="base">
              <a:buNone/>
            </a:pPr>
            <a:r>
              <a:rPr lang="en-US" sz="24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692130"/>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dirty="0">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clock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special</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occurs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dirty="0">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a:t>
            </a:r>
            <a:r>
              <a:rPr lang="en-US" dirty="0">
                <a:latin typeface="Arial" panose="020B0604020202020204" pitchFamily="34" charset="0"/>
                <a:cs typeface="Arial" panose="020B0604020202020204" pitchFamily="34" charset="0"/>
              </a:rPr>
              <a:t>t </a:t>
            </a:r>
            <a:r>
              <a:rPr dirty="0">
                <a:latin typeface="Arial" panose="020B0604020202020204" pitchFamily="34" charset="0"/>
                <a:cs typeface="Arial" panose="020B0604020202020204" pitchFamily="34" charset="0"/>
              </a:rPr>
              <a:t>can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viewed</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e </a:t>
            </a:r>
            <a:r>
              <a:rPr dirty="0">
                <a:latin typeface="Arial" panose="020B0604020202020204" pitchFamily="34" charset="0"/>
                <a:cs typeface="Arial" panose="020B0604020202020204" pitchFamily="34" charset="0"/>
              </a:rPr>
              <a:t>syste</a:t>
            </a:r>
            <a:r>
              <a:rPr lang="en-US" dirty="0">
                <a:latin typeface="Arial" panose="020B0604020202020204" pitchFamily="34" charset="0"/>
                <a:cs typeface="Arial" panose="020B0604020202020204" pitchFamily="34" charset="0"/>
              </a:rPr>
              <a:t>m </a:t>
            </a:r>
            <a:r>
              <a:rPr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dirty="0">
                <a:latin typeface="Arial" panose="020B0604020202020204" pitchFamily="34" charset="0"/>
                <a:cs typeface="Arial" panose="020B0604020202020204" pitchFamily="34" charset="0"/>
              </a:rPr>
              <a:t>	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application specific and is generally 10 to 200</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t>
            </a:r>
            <a:r>
              <a:rPr dirty="0" err="1">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p:txBody>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4290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114300" y="997889"/>
            <a:ext cx="8915400" cy="5638800"/>
          </a:xfrm>
        </p:spPr>
        <p:txBody>
          <a:bodyPr>
            <a:normAutofit lnSpcReduction="10000"/>
          </a:bodyPr>
          <a:lstStyle/>
          <a:p>
            <a:r>
              <a:rPr lang="en-US" sz="1800" b="0" i="0" u="none" strike="noStrike" baseline="0" dirty="0">
                <a:latin typeface="Arial" panose="020B0604020202020204" pitchFamily="34" charset="0"/>
                <a:cs typeface="Arial" panose="020B0604020202020204" pitchFamily="34" charset="0"/>
              </a:rPr>
              <a:t>The term </a:t>
            </a:r>
            <a:r>
              <a:rPr lang="en-US" sz="1800" b="0" i="1" u="none" strike="noStrike" baseline="0" dirty="0">
                <a:latin typeface="Arial" panose="020B0604020202020204" pitchFamily="34" charset="0"/>
                <a:cs typeface="Arial" panose="020B0604020202020204" pitchFamily="34" charset="0"/>
              </a:rPr>
              <a:t>Schedulability analysis </a:t>
            </a:r>
            <a:r>
              <a:rPr lang="en-US" sz="1800" b="0" i="0" u="none" strike="noStrike" baseline="0" dirty="0">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dirty="0">
                <a:latin typeface="Arial" panose="020B0604020202020204" pitchFamily="34" charset="0"/>
                <a:cs typeface="Arial" panose="020B0604020202020204" pitchFamily="34" charset="0"/>
              </a:rPr>
              <a:t> Similarly, for the task set of n periodic tasks</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342900" lvl="1" indent="0">
              <a:buNone/>
            </a:pPr>
            <a:r>
              <a:rPr lang="en-US" sz="2100" dirty="0">
                <a:latin typeface="Arial" panose="020B0604020202020204" pitchFamily="34" charset="0"/>
                <a:cs typeface="Arial" panose="020B0604020202020204" pitchFamily="34" charset="0"/>
              </a:rPr>
              <a:t>processor utilization is greater than one then that task set will not be schedulable by any algorithm. </a:t>
            </a:r>
          </a:p>
          <a:p>
            <a:r>
              <a:rPr lang="en-US" dirty="0">
                <a:latin typeface="Arial" panose="020B0604020202020204" pitchFamily="34" charset="0"/>
                <a:cs typeface="Arial" panose="020B0604020202020204" pitchFamily="34" charset="0"/>
              </a:rPr>
              <a:t>Processor utilization factor talks about the processor load on a single processor. U=1 means 100% processor utilization.</a:t>
            </a:r>
          </a:p>
          <a:p>
            <a:r>
              <a:rPr lang="en-US" dirty="0">
                <a:latin typeface="Arial" panose="020B0604020202020204" pitchFamily="34" charset="0"/>
                <a:cs typeface="Arial" panose="020B0604020202020204" pitchFamily="34" charset="0"/>
              </a:rPr>
              <a:t>The response time of a task is the time interval between the release time of the task and the completion time of the task. The response time is different from the execution time of the task. While the execution time 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471389" y="35814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r>
              <a:rPr lang="en-US" sz="2200"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r>
              <a:rPr lang="en-US" sz="2200"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100% guarantee 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152400"/>
            <a:ext cx="31394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issing of deadlines so</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es</a:t>
            </a:r>
            <a:r>
              <a:rPr lang="en-US" dirty="0">
                <a:latin typeface="Arial" panose="020B0604020202020204" pitchFamily="34" charset="0"/>
                <a:cs typeface="Arial" panose="020B0604020202020204" pitchFamily="34" charset="0"/>
              </a:rPr>
              <a:t> is</a:t>
            </a:r>
            <a:r>
              <a:rPr dirty="0">
                <a:latin typeface="Arial" panose="020B0604020202020204" pitchFamily="34" charset="0"/>
                <a:cs typeface="Arial" panose="020B0604020202020204" pitchFamily="34" charset="0"/>
              </a:rPr>
              <a:t> allowed</a:t>
            </a:r>
            <a:r>
              <a:rPr lang="en-US" dirty="0">
                <a:latin typeface="Arial" panose="020B0604020202020204" pitchFamily="34" charset="0"/>
                <a:cs typeface="Arial" panose="020B0604020202020204" pitchFamily="34" charset="0"/>
              </a:rPr>
              <a:t>. These systems often offer only a best-effort promise for keeping deadlines.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firm real-time systems need to hit their deadlines nearly all the time. 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0" i="0" u="none" strike="noStrike" baseline="0" dirty="0">
                <a:latin typeface="Arial" panose="020B0604020202020204" pitchFamily="34" charset="0"/>
                <a:cs typeface="Arial" panose="020B0604020202020204" pitchFamily="34" charset="0"/>
              </a:rPr>
              <a:t>A hard real-time system must meet its deadline 100% of the time. If the system does not meet a deadline, then it is considered to have failed.</a:t>
            </a:r>
          </a:p>
          <a:p>
            <a:pPr algn="l"/>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7436</Words>
  <Application>Microsoft Office PowerPoint</Application>
  <PresentationFormat>On-screen Show (4:3)</PresentationFormat>
  <Paragraphs>567</Paragraphs>
  <Slides>86</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86</vt:i4>
      </vt:variant>
    </vt:vector>
  </HeadingPairs>
  <TitlesOfParts>
    <vt:vector size="99" baseType="lpstr">
      <vt:lpstr>Arial</vt:lpstr>
      <vt:lpstr>Calibri</vt:lpstr>
      <vt:lpstr>Calibri Light</vt:lpstr>
      <vt:lpstr>Courier New</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Multi Tasking</vt:lpstr>
      <vt:lpstr>Task</vt:lpstr>
      <vt:lpstr>Task State</vt:lpstr>
      <vt:lpstr>Task States</vt:lpstr>
      <vt:lpstr>Task Scheduling</vt:lpstr>
      <vt:lpstr>Preemptive and Non-preemptive</vt:lpstr>
      <vt:lpstr>RTOS Task Scheduling Consideration</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35</cp:revision>
  <dcterms:created xsi:type="dcterms:W3CDTF">2024-06-13T16:15:46Z</dcterms:created>
  <dcterms:modified xsi:type="dcterms:W3CDTF">2024-06-22T13:28:54Z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